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306" r:id="rId3"/>
    <p:sldId id="259" r:id="rId4"/>
    <p:sldId id="291" r:id="rId5"/>
    <p:sldId id="292" r:id="rId6"/>
    <p:sldId id="293" r:id="rId7"/>
    <p:sldId id="295" r:id="rId8"/>
    <p:sldId id="296" r:id="rId9"/>
    <p:sldId id="307" r:id="rId10"/>
    <p:sldId id="299" r:id="rId11"/>
    <p:sldId id="300" r:id="rId12"/>
    <p:sldId id="301" r:id="rId13"/>
    <p:sldId id="308" r:id="rId14"/>
    <p:sldId id="303" r:id="rId15"/>
    <p:sldId id="304" r:id="rId16"/>
    <p:sldId id="305" r:id="rId17"/>
    <p:sldId id="260" r:id="rId18"/>
    <p:sldId id="289" r:id="rId19"/>
  </p:sldIdLst>
  <p:sldSz cx="9144000" cy="5143500" type="screen16x9"/>
  <p:notesSz cx="6858000" cy="9144000"/>
  <p:embeddedFontLst>
    <p:embeddedFont>
      <p:font typeface="Avenir Next" panose="020B0604020202020204" charset="0"/>
      <p:regular r:id="rId21"/>
      <p:bold r:id="rId22"/>
      <p:italic r:id="rId23"/>
    </p:embeddedFont>
    <p:embeddedFont>
      <p:font typeface="Avenir Next Demi Bold" panose="020B0604020202020204" charset="0"/>
      <p:bold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Proxima Nova Semibold" panose="020B0604020202020204" charset="0"/>
      <p:regular r:id="rId3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FCB"/>
    <a:srgbClr val="FCB825"/>
    <a:srgbClr val="1F355E"/>
    <a:srgbClr val="0A6C68"/>
    <a:srgbClr val="BC1D4C"/>
    <a:srgbClr val="BCD9EB"/>
    <a:srgbClr val="74122E"/>
    <a:srgbClr val="95173B"/>
    <a:srgbClr val="DD2358"/>
    <a:srgbClr val="EA7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C4D5C3-B5E9-4149-8B10-166D08AB0DC8}">
  <a:tblStyle styleId="{C4C4D5C3-B5E9-4149-8B10-166D08AB0D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0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dm_summary_with_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San Francisco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Census</c:v>
          </c:tx>
          <c:spPr>
            <a:solidFill>
              <a:srgbClr val="FCB825"/>
            </a:solidFill>
            <a:ln>
              <a:noFill/>
            </a:ln>
            <a:effectLst/>
          </c:spPr>
          <c:invertIfNegative val="0"/>
          <c:cat>
            <c:strRef>
              <c:f>Demographics!$B$3:$B$8</c:f>
              <c:strCache>
                <c:ptCount val="6"/>
                <c:pt idx="0">
                  <c:v>Under $25,000</c:v>
                </c:pt>
                <c:pt idx="1">
                  <c:v>$25,000-$49,999</c:v>
                </c:pt>
                <c:pt idx="2">
                  <c:v>$50,000-$74,999</c:v>
                </c:pt>
                <c:pt idx="3">
                  <c:v>$75,000-$99,999</c:v>
                </c:pt>
                <c:pt idx="4">
                  <c:v>$100,000 to $250,000</c:v>
                </c:pt>
                <c:pt idx="5">
                  <c:v>$250,000 or more</c:v>
                </c:pt>
              </c:strCache>
            </c:strRef>
          </c:cat>
          <c:val>
            <c:numRef>
              <c:f>Demographics!$C$3:$C$8</c:f>
              <c:numCache>
                <c:formatCode>General</c:formatCode>
                <c:ptCount val="6"/>
                <c:pt idx="0">
                  <c:v>0.17860925601774941</c:v>
                </c:pt>
                <c:pt idx="1">
                  <c:v>0.12558672360161879</c:v>
                </c:pt>
                <c:pt idx="2">
                  <c:v>0.1112935234633695</c:v>
                </c:pt>
                <c:pt idx="3">
                  <c:v>9.7050494464450965E-2</c:v>
                </c:pt>
                <c:pt idx="4">
                  <c:v>0.27541725664210143</c:v>
                </c:pt>
                <c:pt idx="5">
                  <c:v>0.21204274581070989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0-4D87-A074-ABC83092F2C8}"/>
            </c:ext>
          </c:extLst>
        </c:ser>
        <c:ser>
          <c:idx val="1"/>
          <c:order val="1"/>
          <c:tx>
            <c:v>Survey</c:v>
          </c:tx>
          <c:spPr>
            <a:solidFill>
              <a:srgbClr val="BCD9EB"/>
            </a:solidFill>
            <a:ln>
              <a:noFill/>
            </a:ln>
            <a:effectLst/>
          </c:spPr>
          <c:invertIfNegative val="0"/>
          <c:cat>
            <c:strRef>
              <c:f>Demographics!$B$3:$B$8</c:f>
              <c:strCache>
                <c:ptCount val="6"/>
                <c:pt idx="0">
                  <c:v>Under $25,000</c:v>
                </c:pt>
                <c:pt idx="1">
                  <c:v>$25,000-$49,999</c:v>
                </c:pt>
                <c:pt idx="2">
                  <c:v>$50,000-$74,999</c:v>
                </c:pt>
                <c:pt idx="3">
                  <c:v>$75,000-$99,999</c:v>
                </c:pt>
                <c:pt idx="4">
                  <c:v>$100,000 to $250,000</c:v>
                </c:pt>
                <c:pt idx="5">
                  <c:v>$250,000 or more</c:v>
                </c:pt>
              </c:strCache>
            </c:strRef>
          </c:cat>
          <c:val>
            <c:numRef>
              <c:f>Demographics!$P$3:$P$8</c:f>
              <c:numCache>
                <c:formatCode>General</c:formatCode>
                <c:ptCount val="6"/>
                <c:pt idx="0">
                  <c:v>7.7429983525535415E-2</c:v>
                </c:pt>
                <c:pt idx="1">
                  <c:v>8.2372322899505759E-2</c:v>
                </c:pt>
                <c:pt idx="2">
                  <c:v>0.1169686985172982</c:v>
                </c:pt>
                <c:pt idx="3">
                  <c:v>0.1054365733113674</c:v>
                </c:pt>
                <c:pt idx="4">
                  <c:v>0.61449752883031306</c:v>
                </c:pt>
                <c:pt idx="5">
                  <c:v>3.2948929159802311E-3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0-4D87-A074-ABC83092F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748831"/>
        <c:axId val="1293637727"/>
      </c:barChart>
      <c:catAx>
        <c:axId val="123574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637727"/>
        <c:crosses val="autoZero"/>
        <c:auto val="1"/>
        <c:lblAlgn val="ctr"/>
        <c:lblOffset val="100"/>
        <c:noMultiLvlLbl val="0"/>
      </c:catAx>
      <c:valAx>
        <c:axId val="129363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74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Availability and</a:t>
            </a:r>
            <a:r>
              <a:rPr lang="en-US" baseline="0" dirty="0"/>
              <a:t> Usage of TDM Amenities at Home and Work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Amenity!$I$13</c:f>
              <c:strCache>
                <c:ptCount val="1"/>
                <c:pt idx="0">
                  <c:v>Any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0694964372769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27-4666-B954-357EDBA30BD8}"/>
                </c:ext>
              </c:extLst>
            </c:dLbl>
            <c:dLbl>
              <c:idx val="1"/>
              <c:layout>
                <c:manualLayout>
                  <c:x val="-2.1662743492648312E-3"/>
                  <c:y val="-0.16260329150032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27-4666-B954-357EDBA30BD8}"/>
                </c:ext>
              </c:extLst>
            </c:dLbl>
            <c:dLbl>
              <c:idx val="2"/>
              <c:layout>
                <c:manualLayout>
                  <c:x val="8.6650973970592449E-3"/>
                  <c:y val="-0.27199096032782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27-4666-B954-357EDBA30BD8}"/>
                </c:ext>
              </c:extLst>
            </c:dLbl>
            <c:dLbl>
              <c:idx val="3"/>
              <c:layout>
                <c:manualLayout>
                  <c:x val="-1.5885828380163725E-16"/>
                  <c:y val="-0.16555971498215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27-4666-B954-357EDBA30B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Amenity!$J$15:$M$15</c:f>
              <c:strCache>
                <c:ptCount val="4"/>
                <c:pt idx="0">
                  <c:v>Has at Home</c:v>
                </c:pt>
                <c:pt idx="1">
                  <c:v>Uses at Home</c:v>
                </c:pt>
                <c:pt idx="2">
                  <c:v>Has at Work</c:v>
                </c:pt>
                <c:pt idx="3">
                  <c:v>Uses at Work</c:v>
                </c:pt>
              </c:strCache>
            </c:strRef>
          </c:cat>
          <c:val>
            <c:numRef>
              <c:f>Amenity!$J$13:$M$13</c:f>
              <c:numCache>
                <c:formatCode>General</c:formatCode>
                <c:ptCount val="4"/>
                <c:pt idx="0">
                  <c:v>0.40163934426229508</c:v>
                </c:pt>
                <c:pt idx="1">
                  <c:v>0.28005464480874309</c:v>
                </c:pt>
                <c:pt idx="2">
                  <c:v>0.61097852028639621</c:v>
                </c:pt>
                <c:pt idx="3">
                  <c:v>0.26849642004773272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7-4666-B954-357EDBA30BD8}"/>
            </c:ext>
          </c:extLst>
        </c:ser>
        <c:ser>
          <c:idx val="1"/>
          <c:order val="1"/>
          <c:tx>
            <c:strRef>
              <c:f>Amenity!$I$14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A5CFCB"/>
            </a:solidFill>
            <a:ln>
              <a:noFill/>
            </a:ln>
            <a:effectLst/>
          </c:spPr>
          <c:invertIfNegative val="0"/>
          <c:cat>
            <c:strRef>
              <c:f>Amenity!$J$15:$M$15</c:f>
              <c:strCache>
                <c:ptCount val="4"/>
                <c:pt idx="0">
                  <c:v>Has at Home</c:v>
                </c:pt>
                <c:pt idx="1">
                  <c:v>Uses at Home</c:v>
                </c:pt>
                <c:pt idx="2">
                  <c:v>Has at Work</c:v>
                </c:pt>
                <c:pt idx="3">
                  <c:v>Uses at Work</c:v>
                </c:pt>
              </c:strCache>
            </c:strRef>
          </c:cat>
          <c:val>
            <c:numRef>
              <c:f>Amenity!$J$14:$M$14</c:f>
              <c:numCache>
                <c:formatCode>General</c:formatCode>
                <c:ptCount val="4"/>
                <c:pt idx="0">
                  <c:v>0.59836065573770492</c:v>
                </c:pt>
                <c:pt idx="1">
                  <c:v>0.7199453551912568</c:v>
                </c:pt>
                <c:pt idx="2">
                  <c:v>0.38902147971360379</c:v>
                </c:pt>
                <c:pt idx="3">
                  <c:v>0.73150357995226734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7-4666-B954-357EDBA30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6333072"/>
        <c:axId val="696328272"/>
      </c:barChart>
      <c:catAx>
        <c:axId val="6963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28272"/>
        <c:crosses val="autoZero"/>
        <c:auto val="1"/>
        <c:lblAlgn val="ctr"/>
        <c:lblOffset val="100"/>
        <c:noMultiLvlLbl val="0"/>
      </c:catAx>
      <c:valAx>
        <c:axId val="696328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330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TDM Amenities Offered by Income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Amenity!$P$21</c:f>
              <c:strCache>
                <c:ptCount val="1"/>
                <c:pt idx="0">
                  <c:v>Under $25,000</c:v>
                </c:pt>
              </c:strCache>
            </c:strRef>
          </c:tx>
          <c:spPr>
            <a:solidFill>
              <a:srgbClr val="C8D6EE"/>
            </a:solidFill>
            <a:ln>
              <a:noFill/>
            </a:ln>
            <a:effectLst/>
          </c:spPr>
          <c:invertIfNegative val="0"/>
          <c:cat>
            <c:strRef>
              <c:f>Amenity!$Q$19:$Y$19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Amenity!$Q$21:$Y$21</c:f>
              <c:numCache>
                <c:formatCode>General</c:formatCode>
                <c:ptCount val="9"/>
                <c:pt idx="0">
                  <c:v>2.8571428571428571E-2</c:v>
                </c:pt>
                <c:pt idx="1">
                  <c:v>0.25714285714285712</c:v>
                </c:pt>
                <c:pt idx="2">
                  <c:v>2.8571428571428571E-2</c:v>
                </c:pt>
                <c:pt idx="3">
                  <c:v>0</c:v>
                </c:pt>
                <c:pt idx="4">
                  <c:v>8.5714285714285715E-2</c:v>
                </c:pt>
                <c:pt idx="5">
                  <c:v>2.8571428571428571E-2</c:v>
                </c:pt>
                <c:pt idx="6">
                  <c:v>5.7142857142857141E-2</c:v>
                </c:pt>
                <c:pt idx="7">
                  <c:v>0.1714285714285714</c:v>
                </c:pt>
                <c:pt idx="8">
                  <c:v>0.42857142857142849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8-4DDE-A78F-B553D419A56E}"/>
            </c:ext>
          </c:extLst>
        </c:ser>
        <c:ser>
          <c:idx val="1"/>
          <c:order val="1"/>
          <c:tx>
            <c:strRef>
              <c:f>Amenity!$P$22</c:f>
              <c:strCache>
                <c:ptCount val="1"/>
                <c:pt idx="0">
                  <c:v>$25,000-$49,999</c:v>
                </c:pt>
              </c:strCache>
            </c:strRef>
          </c:tx>
          <c:spPr>
            <a:solidFill>
              <a:srgbClr val="9AB2DE"/>
            </a:solidFill>
            <a:ln>
              <a:noFill/>
            </a:ln>
            <a:effectLst/>
          </c:spPr>
          <c:invertIfNegative val="0"/>
          <c:cat>
            <c:strRef>
              <c:f>Amenity!$Q$19:$Y$19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Amenity!$Q$22:$Y$22</c:f>
              <c:numCache>
                <c:formatCode>General</c:formatCode>
                <c:ptCount val="9"/>
                <c:pt idx="0">
                  <c:v>0.04</c:v>
                </c:pt>
                <c:pt idx="1">
                  <c:v>0.24</c:v>
                </c:pt>
                <c:pt idx="2">
                  <c:v>1.3333333333333331E-2</c:v>
                </c:pt>
                <c:pt idx="3">
                  <c:v>6.6666666666666666E-2</c:v>
                </c:pt>
                <c:pt idx="4">
                  <c:v>0.1466666666666667</c:v>
                </c:pt>
                <c:pt idx="5">
                  <c:v>2.6666666666666668E-2</c:v>
                </c:pt>
                <c:pt idx="6">
                  <c:v>0</c:v>
                </c:pt>
                <c:pt idx="7">
                  <c:v>0.1466666666666667</c:v>
                </c:pt>
                <c:pt idx="8">
                  <c:v>0.38666666666666671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8-4DDE-A78F-B553D419A56E}"/>
            </c:ext>
          </c:extLst>
        </c:ser>
        <c:ser>
          <c:idx val="2"/>
          <c:order val="2"/>
          <c:tx>
            <c:strRef>
              <c:f>Amenity!$P$23</c:f>
              <c:strCache>
                <c:ptCount val="1"/>
                <c:pt idx="0">
                  <c:v>$50,000-$74,999</c:v>
                </c:pt>
              </c:strCache>
            </c:strRef>
          </c:tx>
          <c:spPr>
            <a:solidFill>
              <a:srgbClr val="5E85CA"/>
            </a:solidFill>
            <a:ln>
              <a:noFill/>
            </a:ln>
            <a:effectLst/>
          </c:spPr>
          <c:invertIfNegative val="0"/>
          <c:cat>
            <c:strRef>
              <c:f>Amenity!$Q$19:$Y$19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Amenity!$Q$23:$Y$23</c:f>
              <c:numCache>
                <c:formatCode>General</c:formatCode>
                <c:ptCount val="9"/>
                <c:pt idx="0">
                  <c:v>5.0505050505050497E-2</c:v>
                </c:pt>
                <c:pt idx="1">
                  <c:v>0.33333333333333331</c:v>
                </c:pt>
                <c:pt idx="2">
                  <c:v>0</c:v>
                </c:pt>
                <c:pt idx="3">
                  <c:v>6.0606060606060608E-2</c:v>
                </c:pt>
                <c:pt idx="4">
                  <c:v>0.1111111111111111</c:v>
                </c:pt>
                <c:pt idx="5">
                  <c:v>0</c:v>
                </c:pt>
                <c:pt idx="6">
                  <c:v>4.0404040404040407E-2</c:v>
                </c:pt>
                <c:pt idx="7">
                  <c:v>0.2424242424242424</c:v>
                </c:pt>
                <c:pt idx="8">
                  <c:v>0.41414141414141409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8-4DDE-A78F-B553D419A56E}"/>
            </c:ext>
          </c:extLst>
        </c:ser>
        <c:ser>
          <c:idx val="3"/>
          <c:order val="3"/>
          <c:tx>
            <c:strRef>
              <c:f>Amenity!$P$24</c:f>
              <c:strCache>
                <c:ptCount val="1"/>
                <c:pt idx="0">
                  <c:v>$75,000-$99,999</c:v>
                </c:pt>
              </c:strCache>
            </c:strRef>
          </c:tx>
          <c:spPr>
            <a:solidFill>
              <a:srgbClr val="32579A"/>
            </a:solidFill>
            <a:ln>
              <a:noFill/>
            </a:ln>
            <a:effectLst/>
          </c:spPr>
          <c:invertIfNegative val="0"/>
          <c:cat>
            <c:strRef>
              <c:f>Amenity!$Q$19:$Y$19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Amenity!$Q$24:$Y$24</c:f>
              <c:numCache>
                <c:formatCode>General</c:formatCode>
                <c:ptCount val="9"/>
                <c:pt idx="0">
                  <c:v>5.6603773584905662E-2</c:v>
                </c:pt>
                <c:pt idx="1">
                  <c:v>0.31132075471698112</c:v>
                </c:pt>
                <c:pt idx="2">
                  <c:v>3.7735849056603772E-2</c:v>
                </c:pt>
                <c:pt idx="3">
                  <c:v>5.6603773584905662E-2</c:v>
                </c:pt>
                <c:pt idx="4">
                  <c:v>0.1037735849056604</c:v>
                </c:pt>
                <c:pt idx="5">
                  <c:v>2.8301886792452831E-2</c:v>
                </c:pt>
                <c:pt idx="6">
                  <c:v>4.716981132075472E-2</c:v>
                </c:pt>
                <c:pt idx="7">
                  <c:v>0.22641509433962259</c:v>
                </c:pt>
                <c:pt idx="8">
                  <c:v>0.47169811320754718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8-4DDE-A78F-B553D419A56E}"/>
            </c:ext>
          </c:extLst>
        </c:ser>
        <c:ser>
          <c:idx val="4"/>
          <c:order val="4"/>
          <c:tx>
            <c:strRef>
              <c:f>Amenity!$P$25</c:f>
              <c:strCache>
                <c:ptCount val="1"/>
                <c:pt idx="0">
                  <c:v>$100,000 to $250,000</c:v>
                </c:pt>
              </c:strCache>
            </c:strRef>
          </c:tx>
          <c:spPr>
            <a:solidFill>
              <a:srgbClr val="243E6E"/>
            </a:solidFill>
            <a:ln>
              <a:noFill/>
            </a:ln>
            <a:effectLst/>
          </c:spPr>
          <c:invertIfNegative val="0"/>
          <c:cat>
            <c:strRef>
              <c:f>Amenity!$Q$19:$Y$19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Amenity!$Q$25:$Y$25</c:f>
              <c:numCache>
                <c:formatCode>General</c:formatCode>
                <c:ptCount val="9"/>
                <c:pt idx="0">
                  <c:v>0.1016042780748663</c:v>
                </c:pt>
                <c:pt idx="1">
                  <c:v>0.50445632798573981</c:v>
                </c:pt>
                <c:pt idx="2">
                  <c:v>1.4260249554367201E-2</c:v>
                </c:pt>
                <c:pt idx="3">
                  <c:v>7.4866310160427801E-2</c:v>
                </c:pt>
                <c:pt idx="4">
                  <c:v>0.1461675579322638</c:v>
                </c:pt>
                <c:pt idx="5">
                  <c:v>3.03030303030303E-2</c:v>
                </c:pt>
                <c:pt idx="6">
                  <c:v>9.6256684491978606E-2</c:v>
                </c:pt>
                <c:pt idx="7">
                  <c:v>0.38859180035650631</c:v>
                </c:pt>
                <c:pt idx="8">
                  <c:v>0.59893048128342241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38-4DDE-A78F-B553D419A56E}"/>
            </c:ext>
          </c:extLst>
        </c:ser>
        <c:ser>
          <c:idx val="5"/>
          <c:order val="5"/>
          <c:tx>
            <c:strRef>
              <c:f>Amenity!$P$26</c:f>
              <c:strCache>
                <c:ptCount val="1"/>
                <c:pt idx="0">
                  <c:v>$250,000 or more</c:v>
                </c:pt>
              </c:strCache>
            </c:strRef>
          </c:tx>
          <c:spPr>
            <a:solidFill>
              <a:srgbClr val="1F355E"/>
            </a:solidFill>
            <a:ln>
              <a:noFill/>
            </a:ln>
            <a:effectLst/>
          </c:spPr>
          <c:invertIfNegative val="0"/>
          <c:cat>
            <c:strRef>
              <c:f>Amenity!$Q$19:$Y$19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Amenity!$Q$26:$Y$26</c:f>
              <c:numCache>
                <c:formatCode>General</c:formatCode>
                <c:ptCount val="9"/>
                <c:pt idx="0">
                  <c:v>0.25</c:v>
                </c:pt>
                <c:pt idx="1">
                  <c:v>0.75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0.375</c:v>
                </c:pt>
                <c:pt idx="8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38-4DDE-A78F-B553D419A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0447"/>
        <c:axId val="1522494623"/>
      </c:barChart>
      <c:catAx>
        <c:axId val="144991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494623"/>
        <c:crosses val="autoZero"/>
        <c:auto val="1"/>
        <c:lblAlgn val="ctr"/>
        <c:lblOffset val="100"/>
        <c:noMultiLvlLbl val="0"/>
      </c:catAx>
      <c:valAx>
        <c:axId val="15224946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TDM Amenities Offered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Amenity!$P$56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FADEE6"/>
            </a:solidFill>
            <a:ln>
              <a:noFill/>
            </a:ln>
            <a:effectLst/>
          </c:spPr>
          <c:invertIfNegative val="0"/>
          <c:cat>
            <c:strRef>
              <c:f>Amenity!$Q$55:$Y$55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Amenity!$Q$56:$Y$56</c:f>
              <c:numCache>
                <c:formatCode>General</c:formatCode>
                <c:ptCount val="9"/>
                <c:pt idx="0">
                  <c:v>9.8039215686274508E-2</c:v>
                </c:pt>
                <c:pt idx="1">
                  <c:v>0.39215686274509798</c:v>
                </c:pt>
                <c:pt idx="2">
                  <c:v>1.9607843137254902E-2</c:v>
                </c:pt>
                <c:pt idx="3">
                  <c:v>0.1176470588235294</c:v>
                </c:pt>
                <c:pt idx="4">
                  <c:v>0.23529411764705879</c:v>
                </c:pt>
                <c:pt idx="5">
                  <c:v>0</c:v>
                </c:pt>
                <c:pt idx="6">
                  <c:v>1.9607843137254902E-2</c:v>
                </c:pt>
                <c:pt idx="7">
                  <c:v>0.29411764705882348</c:v>
                </c:pt>
                <c:pt idx="8">
                  <c:v>0.52941176470588236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F-4270-B2DF-449271AF7175}"/>
            </c:ext>
          </c:extLst>
        </c:ser>
        <c:ser>
          <c:idx val="1"/>
          <c:order val="1"/>
          <c:tx>
            <c:strRef>
              <c:f>Amenity!$P$57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09AB3"/>
            </a:solidFill>
            <a:ln>
              <a:noFill/>
            </a:ln>
            <a:effectLst/>
          </c:spPr>
          <c:invertIfNegative val="0"/>
          <c:cat>
            <c:strRef>
              <c:f>Amenity!$Q$55:$Y$55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Amenity!$Q$57:$Y$57</c:f>
              <c:numCache>
                <c:formatCode>General</c:formatCode>
                <c:ptCount val="9"/>
                <c:pt idx="0">
                  <c:v>0.1141975308641975</c:v>
                </c:pt>
                <c:pt idx="1">
                  <c:v>0.53703703703703709</c:v>
                </c:pt>
                <c:pt idx="2">
                  <c:v>1.54320987654321E-2</c:v>
                </c:pt>
                <c:pt idx="3">
                  <c:v>5.2469135802469133E-2</c:v>
                </c:pt>
                <c:pt idx="4">
                  <c:v>0.18827160493827161</c:v>
                </c:pt>
                <c:pt idx="5">
                  <c:v>4.9382716049382713E-2</c:v>
                </c:pt>
                <c:pt idx="6">
                  <c:v>9.8765432098765427E-2</c:v>
                </c:pt>
                <c:pt idx="7">
                  <c:v>0.37037037037037029</c:v>
                </c:pt>
                <c:pt idx="8">
                  <c:v>0.63888888888888884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F-4270-B2DF-449271AF7175}"/>
            </c:ext>
          </c:extLst>
        </c:ser>
        <c:ser>
          <c:idx val="2"/>
          <c:order val="2"/>
          <c:tx>
            <c:strRef>
              <c:f>Amenity!$P$58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EA7A9A"/>
            </a:solidFill>
            <a:ln>
              <a:noFill/>
            </a:ln>
            <a:effectLst/>
          </c:spPr>
          <c:invertIfNegative val="0"/>
          <c:cat>
            <c:strRef>
              <c:f>Amenity!$Q$55:$Y$55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Amenity!$Q$58:$Y$58</c:f>
              <c:numCache>
                <c:formatCode>General</c:formatCode>
                <c:ptCount val="9"/>
                <c:pt idx="0">
                  <c:v>7.4509803921568626E-2</c:v>
                </c:pt>
                <c:pt idx="1">
                  <c:v>0.45098039215686281</c:v>
                </c:pt>
                <c:pt idx="2">
                  <c:v>1.9607843137254902E-2</c:v>
                </c:pt>
                <c:pt idx="3">
                  <c:v>9.0196078431372548E-2</c:v>
                </c:pt>
                <c:pt idx="4">
                  <c:v>9.8039215686274508E-2</c:v>
                </c:pt>
                <c:pt idx="5">
                  <c:v>1.9607843137254902E-2</c:v>
                </c:pt>
                <c:pt idx="6">
                  <c:v>7.4509803921568626E-2</c:v>
                </c:pt>
                <c:pt idx="7">
                  <c:v>0.36470588235294121</c:v>
                </c:pt>
                <c:pt idx="8">
                  <c:v>0.55686274509803924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F-4270-B2DF-449271AF7175}"/>
            </c:ext>
          </c:extLst>
        </c:ser>
        <c:ser>
          <c:idx val="3"/>
          <c:order val="3"/>
          <c:tx>
            <c:strRef>
              <c:f>Amenity!$P$59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DD2358"/>
            </a:solidFill>
            <a:ln>
              <a:noFill/>
            </a:ln>
            <a:effectLst/>
          </c:spPr>
          <c:invertIfNegative val="0"/>
          <c:cat>
            <c:strRef>
              <c:f>Amenity!$Q$55:$Y$55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Amenity!$Q$59:$Y$59</c:f>
              <c:numCache>
                <c:formatCode>General</c:formatCode>
                <c:ptCount val="9"/>
                <c:pt idx="0">
                  <c:v>0.10559006211180121</c:v>
                </c:pt>
                <c:pt idx="1">
                  <c:v>0.42236024844720499</c:v>
                </c:pt>
                <c:pt idx="2">
                  <c:v>1.2422360248447201E-2</c:v>
                </c:pt>
                <c:pt idx="3">
                  <c:v>6.8322981366459631E-2</c:v>
                </c:pt>
                <c:pt idx="4">
                  <c:v>0.11801242236024841</c:v>
                </c:pt>
                <c:pt idx="5">
                  <c:v>6.2111801242236021E-3</c:v>
                </c:pt>
                <c:pt idx="6">
                  <c:v>8.6956521739130432E-2</c:v>
                </c:pt>
                <c:pt idx="7">
                  <c:v>0.32298136645962727</c:v>
                </c:pt>
                <c:pt idx="8">
                  <c:v>0.50931677018633537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FF-4270-B2DF-449271AF7175}"/>
            </c:ext>
          </c:extLst>
        </c:ser>
        <c:ser>
          <c:idx val="4"/>
          <c:order val="4"/>
          <c:tx>
            <c:strRef>
              <c:f>Amenity!$P$60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BC1D4C"/>
            </a:solidFill>
            <a:ln>
              <a:noFill/>
            </a:ln>
            <a:effectLst/>
          </c:spPr>
          <c:invertIfNegative val="0"/>
          <c:cat>
            <c:strRef>
              <c:f>Amenity!$Q$55:$Y$55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Amenity!$Q$60:$Y$60</c:f>
              <c:numCache>
                <c:formatCode>General</c:formatCode>
                <c:ptCount val="9"/>
                <c:pt idx="0">
                  <c:v>1.6260162601626021E-2</c:v>
                </c:pt>
                <c:pt idx="1">
                  <c:v>0.21951219512195119</c:v>
                </c:pt>
                <c:pt idx="2">
                  <c:v>8.130081300813009E-3</c:v>
                </c:pt>
                <c:pt idx="3">
                  <c:v>3.2520325203252043E-2</c:v>
                </c:pt>
                <c:pt idx="4">
                  <c:v>5.6910569105691047E-2</c:v>
                </c:pt>
                <c:pt idx="5">
                  <c:v>8.130081300813009E-3</c:v>
                </c:pt>
                <c:pt idx="6">
                  <c:v>4.878048780487805E-2</c:v>
                </c:pt>
                <c:pt idx="7">
                  <c:v>0.21951219512195119</c:v>
                </c:pt>
                <c:pt idx="8">
                  <c:v>0.36585365853658541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FF-4270-B2DF-449271AF7175}"/>
            </c:ext>
          </c:extLst>
        </c:ser>
        <c:ser>
          <c:idx val="5"/>
          <c:order val="5"/>
          <c:tx>
            <c:strRef>
              <c:f>Amenity!$P$61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rgbClr val="95173B"/>
            </a:solidFill>
            <a:ln>
              <a:noFill/>
            </a:ln>
            <a:effectLst/>
          </c:spPr>
          <c:invertIfNegative val="0"/>
          <c:cat>
            <c:strRef>
              <c:f>Amenity!$Q$55:$Y$55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Amenity!$Q$61:$Y$61</c:f>
              <c:numCache>
                <c:formatCode>General</c:formatCode>
                <c:ptCount val="9"/>
                <c:pt idx="0">
                  <c:v>0</c:v>
                </c:pt>
                <c:pt idx="1">
                  <c:v>0.24</c:v>
                </c:pt>
                <c:pt idx="2">
                  <c:v>0.04</c:v>
                </c:pt>
                <c:pt idx="3">
                  <c:v>0</c:v>
                </c:pt>
                <c:pt idx="4">
                  <c:v>0</c:v>
                </c:pt>
                <c:pt idx="5">
                  <c:v>0.08</c:v>
                </c:pt>
                <c:pt idx="6">
                  <c:v>0</c:v>
                </c:pt>
                <c:pt idx="7">
                  <c:v>0.04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FF-4270-B2DF-449271AF7175}"/>
            </c:ext>
          </c:extLst>
        </c:ser>
        <c:ser>
          <c:idx val="6"/>
          <c:order val="6"/>
          <c:tx>
            <c:strRef>
              <c:f>Amenity!$P$62</c:f>
              <c:strCache>
                <c:ptCount val="1"/>
                <c:pt idx="0">
                  <c:v>75 or older</c:v>
                </c:pt>
              </c:strCache>
            </c:strRef>
          </c:tx>
          <c:spPr>
            <a:solidFill>
              <a:srgbClr val="74122E"/>
            </a:solidFill>
            <a:ln>
              <a:noFill/>
            </a:ln>
            <a:effectLst/>
          </c:spPr>
          <c:invertIfNegative val="0"/>
          <c:cat>
            <c:strRef>
              <c:f>Amenity!$Q$55:$Y$55</c:f>
              <c:strCache>
                <c:ptCount val="9"/>
                <c:pt idx="0">
                  <c:v>Bike Repair</c:v>
                </c:pt>
                <c:pt idx="1">
                  <c:v>Bike Storage</c:v>
                </c:pt>
                <c:pt idx="2">
                  <c:v>Bike Valet</c:v>
                </c:pt>
                <c:pt idx="3">
                  <c:v>Childcare</c:v>
                </c:pt>
                <c:pt idx="4">
                  <c:v>Delivery Storage</c:v>
                </c:pt>
                <c:pt idx="5">
                  <c:v>Item Storage</c:v>
                </c:pt>
                <c:pt idx="6">
                  <c:v>Shared Bikes</c:v>
                </c:pt>
                <c:pt idx="7">
                  <c:v>Showers</c:v>
                </c:pt>
                <c:pt idx="8">
                  <c:v>Any</c:v>
                </c:pt>
              </c:strCache>
            </c:strRef>
          </c:cat>
          <c:val>
            <c:numRef>
              <c:f>Amenity!$Q$62:$Y$62</c:f>
              <c:numCache>
                <c:formatCode>General</c:formatCode>
                <c:ptCount val="9"/>
                <c:pt idx="0">
                  <c:v>0</c:v>
                </c:pt>
                <c:pt idx="1">
                  <c:v>0.125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0.25</c:v>
                </c:pt>
                <c:pt idx="8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FF-4270-B2DF-449271AF7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0447"/>
        <c:axId val="1522494623"/>
      </c:barChart>
      <c:catAx>
        <c:axId val="144991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494623"/>
        <c:crosses val="autoZero"/>
        <c:auto val="1"/>
        <c:lblAlgn val="ctr"/>
        <c:lblOffset val="100"/>
        <c:noMultiLvlLbl val="0"/>
      </c:catAx>
      <c:valAx>
        <c:axId val="1522494623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Uptake</a:t>
            </a:r>
            <a:r>
              <a:rPr lang="en-US" baseline="0"/>
              <a:t> of Any TDM Amenity by Income Group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Amenity!$B$45</c:f>
              <c:strCache>
                <c:ptCount val="1"/>
                <c:pt idx="0">
                  <c:v>Under $25,000</c:v>
                </c:pt>
              </c:strCache>
            </c:strRef>
          </c:tx>
          <c:spPr>
            <a:solidFill>
              <a:srgbClr val="C8D6EE"/>
            </a:solidFill>
            <a:ln>
              <a:noFill/>
            </a:ln>
            <a:effectLst/>
          </c:spPr>
          <c:invertIfNegative val="0"/>
          <c:cat>
            <c:strRef>
              <c:f>Amenity!$K$43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Amenity!$K$45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9-4BE4-A7CE-F35D778B1A3B}"/>
            </c:ext>
          </c:extLst>
        </c:ser>
        <c:ser>
          <c:idx val="1"/>
          <c:order val="1"/>
          <c:tx>
            <c:strRef>
              <c:f>Amenity!$B$46</c:f>
              <c:strCache>
                <c:ptCount val="1"/>
                <c:pt idx="0">
                  <c:v>$25,000-$49,999</c:v>
                </c:pt>
              </c:strCache>
            </c:strRef>
          </c:tx>
          <c:spPr>
            <a:solidFill>
              <a:srgbClr val="9AB2DE"/>
            </a:solidFill>
            <a:ln>
              <a:noFill/>
            </a:ln>
            <a:effectLst/>
          </c:spPr>
          <c:invertIfNegative val="0"/>
          <c:cat>
            <c:strRef>
              <c:f>Amenity!$K$43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Amenity!$K$46</c:f>
              <c:numCache>
                <c:formatCode>General</c:formatCode>
                <c:ptCount val="1"/>
                <c:pt idx="0">
                  <c:v>0.48275862068965519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9-4BE4-A7CE-F35D778B1A3B}"/>
            </c:ext>
          </c:extLst>
        </c:ser>
        <c:ser>
          <c:idx val="2"/>
          <c:order val="2"/>
          <c:tx>
            <c:strRef>
              <c:f>Amenity!$B$47</c:f>
              <c:strCache>
                <c:ptCount val="1"/>
                <c:pt idx="0">
                  <c:v>$50,000-$74,999</c:v>
                </c:pt>
              </c:strCache>
            </c:strRef>
          </c:tx>
          <c:spPr>
            <a:solidFill>
              <a:srgbClr val="5E85CA"/>
            </a:solidFill>
            <a:ln>
              <a:noFill/>
            </a:ln>
            <a:effectLst/>
          </c:spPr>
          <c:invertIfNegative val="0"/>
          <c:cat>
            <c:strRef>
              <c:f>Amenity!$K$43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Amenity!$K$47</c:f>
              <c:numCache>
                <c:formatCode>General</c:formatCode>
                <c:ptCount val="1"/>
                <c:pt idx="0">
                  <c:v>0.56097560975609762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B9-4BE4-A7CE-F35D778B1A3B}"/>
            </c:ext>
          </c:extLst>
        </c:ser>
        <c:ser>
          <c:idx val="3"/>
          <c:order val="3"/>
          <c:tx>
            <c:strRef>
              <c:f>Amenity!$B$48</c:f>
              <c:strCache>
                <c:ptCount val="1"/>
                <c:pt idx="0">
                  <c:v>$75,000-$99,999</c:v>
                </c:pt>
              </c:strCache>
            </c:strRef>
          </c:tx>
          <c:spPr>
            <a:solidFill>
              <a:srgbClr val="32579A"/>
            </a:solidFill>
            <a:ln>
              <a:noFill/>
            </a:ln>
            <a:effectLst/>
          </c:spPr>
          <c:invertIfNegative val="0"/>
          <c:cat>
            <c:strRef>
              <c:f>Amenity!$K$43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Amenity!$K$48</c:f>
              <c:numCache>
                <c:formatCode>General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B9-4BE4-A7CE-F35D778B1A3B}"/>
            </c:ext>
          </c:extLst>
        </c:ser>
        <c:ser>
          <c:idx val="4"/>
          <c:order val="4"/>
          <c:tx>
            <c:strRef>
              <c:f>Amenity!$B$49</c:f>
              <c:strCache>
                <c:ptCount val="1"/>
                <c:pt idx="0">
                  <c:v>$100,000 to $250,000</c:v>
                </c:pt>
              </c:strCache>
            </c:strRef>
          </c:tx>
          <c:spPr>
            <a:solidFill>
              <a:srgbClr val="243E6E"/>
            </a:solidFill>
            <a:ln>
              <a:noFill/>
            </a:ln>
            <a:effectLst/>
          </c:spPr>
          <c:invertIfNegative val="0"/>
          <c:cat>
            <c:strRef>
              <c:f>Amenity!$K$43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Amenity!$K$49</c:f>
              <c:numCache>
                <c:formatCode>General</c:formatCode>
                <c:ptCount val="1"/>
                <c:pt idx="0">
                  <c:v>0.42559523809523808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B9-4BE4-A7CE-F35D778B1A3B}"/>
            </c:ext>
          </c:extLst>
        </c:ser>
        <c:ser>
          <c:idx val="5"/>
          <c:order val="5"/>
          <c:tx>
            <c:strRef>
              <c:f>Amenity!$B$50</c:f>
              <c:strCache>
                <c:ptCount val="1"/>
                <c:pt idx="0">
                  <c:v>$250,000 or more</c:v>
                </c:pt>
              </c:strCache>
            </c:strRef>
          </c:tx>
          <c:spPr>
            <a:solidFill>
              <a:srgbClr val="1F355E"/>
            </a:solidFill>
            <a:ln>
              <a:noFill/>
            </a:ln>
            <a:effectLst/>
          </c:spPr>
          <c:invertIfNegative val="0"/>
          <c:cat>
            <c:strRef>
              <c:f>Amenity!$K$43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Amenity!$K$50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B9-4BE4-A7CE-F35D778B1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6847"/>
        <c:axId val="1400100463"/>
      </c:barChart>
      <c:catAx>
        <c:axId val="144991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100463"/>
        <c:crosses val="autoZero"/>
        <c:auto val="1"/>
        <c:lblAlgn val="ctr"/>
        <c:lblOffset val="100"/>
        <c:noMultiLvlLbl val="0"/>
      </c:catAx>
      <c:valAx>
        <c:axId val="140010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Uptake</a:t>
            </a:r>
            <a:r>
              <a:rPr lang="en-US" baseline="0"/>
              <a:t> of Any TDM Amenity by 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Amenity!$B$78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FADEE6"/>
            </a:solidFill>
            <a:ln>
              <a:noFill/>
            </a:ln>
            <a:effectLst/>
          </c:spPr>
          <c:invertIfNegative val="0"/>
          <c:cat>
            <c:strRef>
              <c:f>Amenity!$K$77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Amenity!$K$78</c:f>
              <c:numCache>
                <c:formatCode>General</c:formatCode>
                <c:ptCount val="1"/>
                <c:pt idx="0">
                  <c:v>0.48148148148148151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9-464A-B6D4-B0AA59E8489D}"/>
            </c:ext>
          </c:extLst>
        </c:ser>
        <c:ser>
          <c:idx val="1"/>
          <c:order val="1"/>
          <c:tx>
            <c:strRef>
              <c:f>Amenity!$B$79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09AB3"/>
            </a:solidFill>
            <a:ln>
              <a:noFill/>
            </a:ln>
            <a:effectLst/>
          </c:spPr>
          <c:invertIfNegative val="0"/>
          <c:cat>
            <c:strRef>
              <c:f>Amenity!$K$77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Amenity!$K$79</c:f>
              <c:numCache>
                <c:formatCode>General</c:formatCode>
                <c:ptCount val="1"/>
                <c:pt idx="0">
                  <c:v>0.47826086956521741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9-464A-B6D4-B0AA59E8489D}"/>
            </c:ext>
          </c:extLst>
        </c:ser>
        <c:ser>
          <c:idx val="2"/>
          <c:order val="2"/>
          <c:tx>
            <c:strRef>
              <c:f>Amenity!$B$80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EA7A9A"/>
            </a:solidFill>
            <a:ln>
              <a:noFill/>
            </a:ln>
            <a:effectLst/>
          </c:spPr>
          <c:invertIfNegative val="0"/>
          <c:cat>
            <c:strRef>
              <c:f>Amenity!$K$77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Amenity!$K$80</c:f>
              <c:numCache>
                <c:formatCode>General</c:formatCode>
                <c:ptCount val="1"/>
                <c:pt idx="0">
                  <c:v>0.42957746478873238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9-464A-B6D4-B0AA59E8489D}"/>
            </c:ext>
          </c:extLst>
        </c:ser>
        <c:ser>
          <c:idx val="3"/>
          <c:order val="3"/>
          <c:tx>
            <c:strRef>
              <c:f>Amenity!$B$81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DD2358"/>
            </a:solidFill>
            <a:ln>
              <a:noFill/>
            </a:ln>
            <a:effectLst/>
          </c:spPr>
          <c:invertIfNegative val="0"/>
          <c:cat>
            <c:strRef>
              <c:f>Amenity!$K$77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Amenity!$K$81</c:f>
              <c:numCache>
                <c:formatCode>General</c:formatCode>
                <c:ptCount val="1"/>
                <c:pt idx="0">
                  <c:v>0.41463414634146339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09-464A-B6D4-B0AA59E8489D}"/>
            </c:ext>
          </c:extLst>
        </c:ser>
        <c:ser>
          <c:idx val="4"/>
          <c:order val="4"/>
          <c:tx>
            <c:strRef>
              <c:f>Amenity!$B$82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BC1D4C"/>
            </a:solidFill>
            <a:ln>
              <a:noFill/>
            </a:ln>
            <a:effectLst/>
          </c:spPr>
          <c:invertIfNegative val="0"/>
          <c:cat>
            <c:strRef>
              <c:f>Amenity!$K$77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Amenity!$K$82</c:f>
              <c:numCache>
                <c:formatCode>General</c:formatCode>
                <c:ptCount val="1"/>
                <c:pt idx="0">
                  <c:v>0.35555555555555562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09-464A-B6D4-B0AA59E8489D}"/>
            </c:ext>
          </c:extLst>
        </c:ser>
        <c:ser>
          <c:idx val="5"/>
          <c:order val="5"/>
          <c:tx>
            <c:strRef>
              <c:f>Amenity!$B$83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rgbClr val="95173B"/>
            </a:solidFill>
            <a:ln>
              <a:noFill/>
            </a:ln>
            <a:effectLst/>
          </c:spPr>
          <c:invertIfNegative val="0"/>
          <c:cat>
            <c:strRef>
              <c:f>Amenity!$K$77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Amenity!$K$83</c:f>
              <c:numCache>
                <c:formatCode>General</c:formatCode>
                <c:ptCount val="1"/>
                <c:pt idx="0">
                  <c:v>0.16666666666666671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09-464A-B6D4-B0AA59E8489D}"/>
            </c:ext>
          </c:extLst>
        </c:ser>
        <c:ser>
          <c:idx val="6"/>
          <c:order val="6"/>
          <c:tx>
            <c:strRef>
              <c:f>Amenity!$B$84</c:f>
              <c:strCache>
                <c:ptCount val="1"/>
                <c:pt idx="0">
                  <c:v>75 or older</c:v>
                </c:pt>
              </c:strCache>
            </c:strRef>
          </c:tx>
          <c:spPr>
            <a:solidFill>
              <a:srgbClr val="74122E"/>
            </a:solidFill>
            <a:ln>
              <a:noFill/>
            </a:ln>
            <a:effectLst/>
          </c:spPr>
          <c:invertIfNegative val="0"/>
          <c:cat>
            <c:strRef>
              <c:f>Amenity!$K$77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Amenity!$K$84</c:f>
              <c:numCache>
                <c:formatCode>General</c:formatCode>
                <c:ptCount val="1"/>
                <c:pt idx="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09-464A-B6D4-B0AA59E8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6847"/>
        <c:axId val="1400100463"/>
      </c:barChart>
      <c:catAx>
        <c:axId val="144991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100463"/>
        <c:crosses val="autoZero"/>
        <c:auto val="1"/>
        <c:lblAlgn val="ctr"/>
        <c:lblOffset val="100"/>
        <c:noMultiLvlLbl val="0"/>
      </c:catAx>
      <c:valAx>
        <c:axId val="140010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Bay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Census</c:v>
          </c:tx>
          <c:spPr>
            <a:solidFill>
              <a:srgbClr val="FCB825"/>
            </a:solidFill>
            <a:ln>
              <a:noFill/>
            </a:ln>
            <a:effectLst/>
          </c:spPr>
          <c:invertIfNegative val="0"/>
          <c:cat>
            <c:strRef>
              <c:f>Demographics!$B$3:$B$8</c:f>
              <c:strCache>
                <c:ptCount val="6"/>
                <c:pt idx="0">
                  <c:v>Under $25,000</c:v>
                </c:pt>
                <c:pt idx="1">
                  <c:v>$25,000-$49,999</c:v>
                </c:pt>
                <c:pt idx="2">
                  <c:v>$50,000-$74,999</c:v>
                </c:pt>
                <c:pt idx="3">
                  <c:v>$75,000-$99,999</c:v>
                </c:pt>
                <c:pt idx="4">
                  <c:v>$100,000 to $250,000</c:v>
                </c:pt>
                <c:pt idx="5">
                  <c:v>$250,000 or more</c:v>
                </c:pt>
              </c:strCache>
            </c:strRef>
          </c:cat>
          <c:val>
            <c:numRef>
              <c:f>Demographics!$L$3:$L$8</c:f>
              <c:numCache>
                <c:formatCode>General</c:formatCode>
                <c:ptCount val="6"/>
                <c:pt idx="0">
                  <c:v>0.13712955194880691</c:v>
                </c:pt>
                <c:pt idx="1">
                  <c:v>0.14446687246805431</c:v>
                </c:pt>
                <c:pt idx="2">
                  <c:v>0.13523209672319661</c:v>
                </c:pt>
                <c:pt idx="3">
                  <c:v>0.1162767966957252</c:v>
                </c:pt>
                <c:pt idx="4">
                  <c:v>0.29004408019886069</c:v>
                </c:pt>
                <c:pt idx="5">
                  <c:v>0.17685060196535629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F-4CD1-891C-8A6BF39183D4}"/>
            </c:ext>
          </c:extLst>
        </c:ser>
        <c:ser>
          <c:idx val="1"/>
          <c:order val="1"/>
          <c:tx>
            <c:v>Survey</c:v>
          </c:tx>
          <c:spPr>
            <a:solidFill>
              <a:srgbClr val="BCD9EB"/>
            </a:solidFill>
            <a:ln>
              <a:noFill/>
            </a:ln>
            <a:effectLst/>
          </c:spPr>
          <c:invertIfNegative val="0"/>
          <c:cat>
            <c:strRef>
              <c:f>Demographics!$B$3:$B$8</c:f>
              <c:strCache>
                <c:ptCount val="6"/>
                <c:pt idx="0">
                  <c:v>Under $25,000</c:v>
                </c:pt>
                <c:pt idx="1">
                  <c:v>$25,000-$49,999</c:v>
                </c:pt>
                <c:pt idx="2">
                  <c:v>$50,000-$74,999</c:v>
                </c:pt>
                <c:pt idx="3">
                  <c:v>$75,000-$99,999</c:v>
                </c:pt>
                <c:pt idx="4">
                  <c:v>$100,000 to $250,000</c:v>
                </c:pt>
                <c:pt idx="5">
                  <c:v>$250,000 or more</c:v>
                </c:pt>
              </c:strCache>
            </c:strRef>
          </c:cat>
          <c:val>
            <c:numRef>
              <c:f>Demographics!$Y$3:$Y$8</c:f>
              <c:numCache>
                <c:formatCode>General</c:formatCode>
                <c:ptCount val="6"/>
                <c:pt idx="0">
                  <c:v>7.7142857142857138E-2</c:v>
                </c:pt>
                <c:pt idx="1">
                  <c:v>9.1428571428571428E-2</c:v>
                </c:pt>
                <c:pt idx="2">
                  <c:v>0.1180952380952381</c:v>
                </c:pt>
                <c:pt idx="3">
                  <c:v>0.1133333333333333</c:v>
                </c:pt>
                <c:pt idx="4">
                  <c:v>0.59238095238095234</c:v>
                </c:pt>
                <c:pt idx="5">
                  <c:v>7.619047619047619E-3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F-4CD1-891C-8A6BF3918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748831"/>
        <c:axId val="1293637727"/>
      </c:barChart>
      <c:catAx>
        <c:axId val="123574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637727"/>
        <c:crosses val="autoZero"/>
        <c:auto val="1"/>
        <c:lblAlgn val="ctr"/>
        <c:lblOffset val="100"/>
        <c:noMultiLvlLbl val="0"/>
      </c:catAx>
      <c:valAx>
        <c:axId val="129363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74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San Francisco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Census</c:v>
          </c:tx>
          <c:spPr>
            <a:solidFill>
              <a:srgbClr val="FCB825"/>
            </a:solidFill>
            <a:ln>
              <a:noFill/>
            </a:ln>
            <a:effectLst/>
          </c:spPr>
          <c:invertIfNegative val="0"/>
          <c:cat>
            <c:strRef>
              <c:f>Demographics!$B$13:$B$19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or older</c:v>
                </c:pt>
              </c:strCache>
            </c:strRef>
          </c:cat>
          <c:val>
            <c:numRef>
              <c:f>Demographics!$C$13:$C$19</c:f>
              <c:numCache>
                <c:formatCode>General</c:formatCode>
                <c:ptCount val="7"/>
                <c:pt idx="0">
                  <c:v>8.7178993760615567E-2</c:v>
                </c:pt>
                <c:pt idx="1">
                  <c:v>0.26557407281197248</c:v>
                </c:pt>
                <c:pt idx="2">
                  <c:v>0.1834237369222155</c:v>
                </c:pt>
                <c:pt idx="3">
                  <c:v>0.15553292681786049</c:v>
                </c:pt>
                <c:pt idx="4">
                  <c:v>0.13672523857059429</c:v>
                </c:pt>
                <c:pt idx="5">
                  <c:v>9.1673114520566978E-2</c:v>
                </c:pt>
                <c:pt idx="6">
                  <c:v>7.9891916596174589E-2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6-4C2F-8319-A0997C5E7CE2}"/>
            </c:ext>
          </c:extLst>
        </c:ser>
        <c:ser>
          <c:idx val="1"/>
          <c:order val="1"/>
          <c:tx>
            <c:v>Survey</c:v>
          </c:tx>
          <c:spPr>
            <a:solidFill>
              <a:srgbClr val="BCD9EB"/>
            </a:solidFill>
            <a:ln>
              <a:noFill/>
            </a:ln>
            <a:effectLst/>
          </c:spPr>
          <c:invertIfNegative val="0"/>
          <c:cat>
            <c:strRef>
              <c:f>Demographics!$B$13:$B$19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or older</c:v>
                </c:pt>
              </c:strCache>
            </c:strRef>
          </c:cat>
          <c:val>
            <c:numRef>
              <c:f>Demographics!$P$13:$P$19</c:f>
              <c:numCache>
                <c:formatCode>General</c:formatCode>
                <c:ptCount val="7"/>
                <c:pt idx="0">
                  <c:v>5.0613496932515337E-2</c:v>
                </c:pt>
                <c:pt idx="1">
                  <c:v>0.32515337423312879</c:v>
                </c:pt>
                <c:pt idx="2">
                  <c:v>0.23773006134969321</c:v>
                </c:pt>
                <c:pt idx="3">
                  <c:v>0.16257668711656439</c:v>
                </c:pt>
                <c:pt idx="4">
                  <c:v>0.14417177914110429</c:v>
                </c:pt>
                <c:pt idx="5">
                  <c:v>6.7484662576687116E-2</c:v>
                </c:pt>
                <c:pt idx="6">
                  <c:v>1.226993865030675E-2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6-4C2F-8319-A0997C5E7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748831"/>
        <c:axId val="1293637727"/>
      </c:barChart>
      <c:catAx>
        <c:axId val="123574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637727"/>
        <c:crosses val="autoZero"/>
        <c:auto val="1"/>
        <c:lblAlgn val="ctr"/>
        <c:lblOffset val="100"/>
        <c:noMultiLvlLbl val="0"/>
      </c:catAx>
      <c:valAx>
        <c:axId val="129363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74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Bay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Census</c:v>
          </c:tx>
          <c:spPr>
            <a:solidFill>
              <a:srgbClr val="FCB825"/>
            </a:solidFill>
            <a:ln>
              <a:noFill/>
            </a:ln>
            <a:effectLst/>
          </c:spPr>
          <c:invertIfNegative val="0"/>
          <c:cat>
            <c:strRef>
              <c:f>Demographics!$B$13:$B$19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or older</c:v>
                </c:pt>
              </c:strCache>
            </c:strRef>
          </c:cat>
          <c:val>
            <c:numRef>
              <c:f>Demographics!$L$13:$L$19</c:f>
              <c:numCache>
                <c:formatCode>General</c:formatCode>
                <c:ptCount val="7"/>
                <c:pt idx="0">
                  <c:v>0.1065750312600864</c:v>
                </c:pt>
                <c:pt idx="1">
                  <c:v>0.1963120150745388</c:v>
                </c:pt>
                <c:pt idx="2">
                  <c:v>0.18060903858328539</c:v>
                </c:pt>
                <c:pt idx="3">
                  <c:v>0.17868057958316011</c:v>
                </c:pt>
                <c:pt idx="4">
                  <c:v>0.15826042078938871</c:v>
                </c:pt>
                <c:pt idx="5">
                  <c:v>0.10270400784592899</c:v>
                </c:pt>
                <c:pt idx="6">
                  <c:v>7.6858906863611437E-2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E-43AF-A4E8-94CF54731E26}"/>
            </c:ext>
          </c:extLst>
        </c:ser>
        <c:ser>
          <c:idx val="1"/>
          <c:order val="1"/>
          <c:tx>
            <c:v>Survey</c:v>
          </c:tx>
          <c:spPr>
            <a:solidFill>
              <a:srgbClr val="BCD9EB"/>
            </a:solidFill>
            <a:ln>
              <a:noFill/>
            </a:ln>
            <a:effectLst/>
          </c:spPr>
          <c:invertIfNegative val="0"/>
          <c:cat>
            <c:strRef>
              <c:f>Demographics!$B$13:$B$19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or older</c:v>
                </c:pt>
              </c:strCache>
            </c:strRef>
          </c:cat>
          <c:val>
            <c:numRef>
              <c:f>Demographics!$Y$13:$Y$19</c:f>
              <c:numCache>
                <c:formatCode>General</c:formatCode>
                <c:ptCount val="7"/>
                <c:pt idx="0">
                  <c:v>6.2056737588652482E-2</c:v>
                </c:pt>
                <c:pt idx="1">
                  <c:v>0.31294326241134751</c:v>
                </c:pt>
                <c:pt idx="2">
                  <c:v>0.24468085106382981</c:v>
                </c:pt>
                <c:pt idx="3">
                  <c:v>0.15957446808510639</c:v>
                </c:pt>
                <c:pt idx="4">
                  <c:v>0.13563829787234041</c:v>
                </c:pt>
                <c:pt idx="5">
                  <c:v>7.1808510638297879E-2</c:v>
                </c:pt>
                <c:pt idx="6">
                  <c:v>1.329787234042553E-2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E-43AF-A4E8-94CF54731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748831"/>
        <c:axId val="1293637727"/>
      </c:barChart>
      <c:catAx>
        <c:axId val="123574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637727"/>
        <c:crosses val="autoZero"/>
        <c:auto val="1"/>
        <c:lblAlgn val="ctr"/>
        <c:lblOffset val="100"/>
        <c:noMultiLvlLbl val="0"/>
      </c:catAx>
      <c:valAx>
        <c:axId val="129363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74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Availability and</a:t>
            </a:r>
            <a:r>
              <a:rPr lang="en-US" baseline="0" dirty="0"/>
              <a:t> Usage of TDM Subsidies at Home and Work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Subsidy!$I$13</c:f>
              <c:strCache>
                <c:ptCount val="1"/>
                <c:pt idx="0">
                  <c:v>Any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6867010527428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27-4666-B954-357EDBA30BD8}"/>
                </c:ext>
              </c:extLst>
            </c:dLbl>
            <c:dLbl>
              <c:idx val="1"/>
              <c:layout>
                <c:manualLayout>
                  <c:x val="-2.1662743492649105E-3"/>
                  <c:y val="-7.982343400925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27-4666-B954-357EDBA30BD8}"/>
                </c:ext>
              </c:extLst>
            </c:dLbl>
            <c:dLbl>
              <c:idx val="2"/>
              <c:layout>
                <c:manualLayout>
                  <c:x val="8.6650973970592449E-3"/>
                  <c:y val="-0.22173176113681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27-4666-B954-357EDBA30BD8}"/>
                </c:ext>
              </c:extLst>
            </c:dLbl>
            <c:dLbl>
              <c:idx val="3"/>
              <c:layout>
                <c:manualLayout>
                  <c:x val="-1.5885828380163725E-16"/>
                  <c:y val="-0.16555971498215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27-4666-B954-357EDBA30B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Subsidy!$J$15:$M$15</c:f>
              <c:strCache>
                <c:ptCount val="4"/>
                <c:pt idx="0">
                  <c:v>Has at Home</c:v>
                </c:pt>
                <c:pt idx="1">
                  <c:v>Uses at Home</c:v>
                </c:pt>
                <c:pt idx="2">
                  <c:v>Has at Work</c:v>
                </c:pt>
                <c:pt idx="3">
                  <c:v>Uses at Work</c:v>
                </c:pt>
              </c:strCache>
            </c:strRef>
          </c:cat>
          <c:val>
            <c:numRef>
              <c:f>Subsidy!$J$13:$M$13</c:f>
              <c:numCache>
                <c:formatCode>General</c:formatCode>
                <c:ptCount val="4"/>
                <c:pt idx="0">
                  <c:v>2.8885832187070151E-2</c:v>
                </c:pt>
                <c:pt idx="1">
                  <c:v>1.5130674002751031E-2</c:v>
                </c:pt>
                <c:pt idx="2">
                  <c:v>0.42333333333333328</c:v>
                </c:pt>
                <c:pt idx="3">
                  <c:v>0.2911111111111111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7-4666-B954-357EDBA30BD8}"/>
            </c:ext>
          </c:extLst>
        </c:ser>
        <c:ser>
          <c:idx val="1"/>
          <c:order val="1"/>
          <c:tx>
            <c:strRef>
              <c:f>Subsidy!$I$14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A5CFCB"/>
            </a:solidFill>
            <a:ln>
              <a:noFill/>
            </a:ln>
            <a:effectLst/>
          </c:spPr>
          <c:invertIfNegative val="0"/>
          <c:cat>
            <c:strRef>
              <c:f>Subsidy!$J$15:$M$15</c:f>
              <c:strCache>
                <c:ptCount val="4"/>
                <c:pt idx="0">
                  <c:v>Has at Home</c:v>
                </c:pt>
                <c:pt idx="1">
                  <c:v>Uses at Home</c:v>
                </c:pt>
                <c:pt idx="2">
                  <c:v>Has at Work</c:v>
                </c:pt>
                <c:pt idx="3">
                  <c:v>Uses at Work</c:v>
                </c:pt>
              </c:strCache>
            </c:strRef>
          </c:cat>
          <c:val>
            <c:numRef>
              <c:f>Subsidy!$J$14:$M$14</c:f>
              <c:numCache>
                <c:formatCode>General</c:formatCode>
                <c:ptCount val="4"/>
                <c:pt idx="0">
                  <c:v>0.97111416781292981</c:v>
                </c:pt>
                <c:pt idx="1">
                  <c:v>0.98486932599724897</c:v>
                </c:pt>
                <c:pt idx="2">
                  <c:v>0.57666666666666666</c:v>
                </c:pt>
                <c:pt idx="3">
                  <c:v>0.7088888888888889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7-4666-B954-357EDBA30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6333072"/>
        <c:axId val="696328272"/>
      </c:barChart>
      <c:catAx>
        <c:axId val="6963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28272"/>
        <c:crosses val="autoZero"/>
        <c:auto val="1"/>
        <c:lblAlgn val="ctr"/>
        <c:lblOffset val="100"/>
        <c:noMultiLvlLbl val="0"/>
      </c:catAx>
      <c:valAx>
        <c:axId val="696328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330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TDM Subsidies Offered at Work by Income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Subsidy!$P$21</c:f>
              <c:strCache>
                <c:ptCount val="1"/>
                <c:pt idx="0">
                  <c:v>Under $25,000</c:v>
                </c:pt>
              </c:strCache>
            </c:strRef>
          </c:tx>
          <c:spPr>
            <a:solidFill>
              <a:srgbClr val="C8D6EE"/>
            </a:solidFill>
            <a:ln>
              <a:noFill/>
            </a:ln>
            <a:effectLst/>
          </c:spPr>
          <c:invertIfNegative val="0"/>
          <c:cat>
            <c:strRef>
              <c:f>Subsidy!$Q$19:$Y$19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Subsidy!$Q$21:$Y$21</c:f>
              <c:numCache>
                <c:formatCode>General</c:formatCode>
                <c:ptCount val="8"/>
                <c:pt idx="0">
                  <c:v>2.8571428571428571E-2</c:v>
                </c:pt>
                <c:pt idx="1">
                  <c:v>0</c:v>
                </c:pt>
                <c:pt idx="2">
                  <c:v>0</c:v>
                </c:pt>
                <c:pt idx="3">
                  <c:v>0.14285714285714279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D-4296-A5E2-39388894B73C}"/>
            </c:ext>
          </c:extLst>
        </c:ser>
        <c:ser>
          <c:idx val="1"/>
          <c:order val="1"/>
          <c:tx>
            <c:strRef>
              <c:f>Subsidy!$P$22</c:f>
              <c:strCache>
                <c:ptCount val="1"/>
                <c:pt idx="0">
                  <c:v>$25,000-$49,999</c:v>
                </c:pt>
              </c:strCache>
            </c:strRef>
          </c:tx>
          <c:spPr>
            <a:solidFill>
              <a:srgbClr val="9AB2DE"/>
            </a:solidFill>
            <a:ln>
              <a:noFill/>
            </a:ln>
            <a:effectLst/>
          </c:spPr>
          <c:invertIfNegative val="0"/>
          <c:cat>
            <c:strRef>
              <c:f>Subsidy!$Q$19:$Y$19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Subsidy!$Q$22:$Y$22</c:f>
              <c:numCache>
                <c:formatCode>General</c:formatCode>
                <c:ptCount val="8"/>
                <c:pt idx="0">
                  <c:v>0.04</c:v>
                </c:pt>
                <c:pt idx="1">
                  <c:v>0</c:v>
                </c:pt>
                <c:pt idx="2">
                  <c:v>1.3333333333333331E-2</c:v>
                </c:pt>
                <c:pt idx="3">
                  <c:v>0.1333333333333333</c:v>
                </c:pt>
                <c:pt idx="4">
                  <c:v>0.08</c:v>
                </c:pt>
                <c:pt idx="5">
                  <c:v>2.6666666666666668E-2</c:v>
                </c:pt>
                <c:pt idx="6">
                  <c:v>2.6666666666666668E-2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D-4296-A5E2-39388894B73C}"/>
            </c:ext>
          </c:extLst>
        </c:ser>
        <c:ser>
          <c:idx val="2"/>
          <c:order val="2"/>
          <c:tx>
            <c:strRef>
              <c:f>Subsidy!$P$23</c:f>
              <c:strCache>
                <c:ptCount val="1"/>
                <c:pt idx="0">
                  <c:v>$50,000-$74,999</c:v>
                </c:pt>
              </c:strCache>
            </c:strRef>
          </c:tx>
          <c:spPr>
            <a:solidFill>
              <a:srgbClr val="5E85CA"/>
            </a:solidFill>
            <a:ln>
              <a:noFill/>
            </a:ln>
            <a:effectLst/>
          </c:spPr>
          <c:invertIfNegative val="0"/>
          <c:cat>
            <c:strRef>
              <c:f>Subsidy!$Q$19:$Y$19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Subsidy!$Q$23:$Y$23</c:f>
              <c:numCache>
                <c:formatCode>General</c:formatCode>
                <c:ptCount val="8"/>
                <c:pt idx="0">
                  <c:v>0</c:v>
                </c:pt>
                <c:pt idx="1">
                  <c:v>2.02020202020202E-2</c:v>
                </c:pt>
                <c:pt idx="2">
                  <c:v>2.02020202020202E-2</c:v>
                </c:pt>
                <c:pt idx="3">
                  <c:v>0.22222222222222221</c:v>
                </c:pt>
                <c:pt idx="4">
                  <c:v>6.0606060606060608E-2</c:v>
                </c:pt>
                <c:pt idx="5">
                  <c:v>1.01010101010101E-2</c:v>
                </c:pt>
                <c:pt idx="6">
                  <c:v>3.03030303030303E-2</c:v>
                </c:pt>
                <c:pt idx="7">
                  <c:v>0.25252525252525249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D-4296-A5E2-39388894B73C}"/>
            </c:ext>
          </c:extLst>
        </c:ser>
        <c:ser>
          <c:idx val="3"/>
          <c:order val="3"/>
          <c:tx>
            <c:strRef>
              <c:f>Subsidy!$P$24</c:f>
              <c:strCache>
                <c:ptCount val="1"/>
                <c:pt idx="0">
                  <c:v>$75,000-$99,999</c:v>
                </c:pt>
              </c:strCache>
            </c:strRef>
          </c:tx>
          <c:spPr>
            <a:solidFill>
              <a:srgbClr val="32579A"/>
            </a:solidFill>
            <a:ln>
              <a:noFill/>
            </a:ln>
            <a:effectLst/>
          </c:spPr>
          <c:invertIfNegative val="0"/>
          <c:cat>
            <c:strRef>
              <c:f>Subsidy!$Q$19:$Y$19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Subsidy!$Q$24:$Y$24</c:f>
              <c:numCache>
                <c:formatCode>General</c:formatCode>
                <c:ptCount val="8"/>
                <c:pt idx="0">
                  <c:v>9.433962264150943E-3</c:v>
                </c:pt>
                <c:pt idx="1">
                  <c:v>1.886792452830189E-2</c:v>
                </c:pt>
                <c:pt idx="2">
                  <c:v>1.886792452830189E-2</c:v>
                </c:pt>
                <c:pt idx="3">
                  <c:v>0.28301886792452829</c:v>
                </c:pt>
                <c:pt idx="4">
                  <c:v>0.1132075471698113</c:v>
                </c:pt>
                <c:pt idx="5">
                  <c:v>4.716981132075472E-2</c:v>
                </c:pt>
                <c:pt idx="6">
                  <c:v>1.886792452830189E-2</c:v>
                </c:pt>
                <c:pt idx="7">
                  <c:v>0.36792452830188682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D-4296-A5E2-39388894B73C}"/>
            </c:ext>
          </c:extLst>
        </c:ser>
        <c:ser>
          <c:idx val="4"/>
          <c:order val="4"/>
          <c:tx>
            <c:strRef>
              <c:f>Subsidy!$P$25</c:f>
              <c:strCache>
                <c:ptCount val="1"/>
                <c:pt idx="0">
                  <c:v>$100,000 to $250,000</c:v>
                </c:pt>
              </c:strCache>
            </c:strRef>
          </c:tx>
          <c:spPr>
            <a:solidFill>
              <a:srgbClr val="243E6E"/>
            </a:solidFill>
            <a:ln>
              <a:noFill/>
            </a:ln>
            <a:effectLst/>
          </c:spPr>
          <c:invertIfNegative val="0"/>
          <c:cat>
            <c:strRef>
              <c:f>Subsidy!$Q$19:$Y$19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Subsidy!$Q$25:$Y$25</c:f>
              <c:numCache>
                <c:formatCode>General</c:formatCode>
                <c:ptCount val="8"/>
                <c:pt idx="0">
                  <c:v>5.7040998217468802E-2</c:v>
                </c:pt>
                <c:pt idx="1">
                  <c:v>4.4563279857397498E-2</c:v>
                </c:pt>
                <c:pt idx="2">
                  <c:v>5.1693404634581108E-2</c:v>
                </c:pt>
                <c:pt idx="3">
                  <c:v>0.38146167557932259</c:v>
                </c:pt>
                <c:pt idx="4">
                  <c:v>0.16221033868092691</c:v>
                </c:pt>
                <c:pt idx="5">
                  <c:v>6.4171122994652413E-2</c:v>
                </c:pt>
                <c:pt idx="6">
                  <c:v>9.4474153297682703E-2</c:v>
                </c:pt>
                <c:pt idx="7">
                  <c:v>0.46702317290552592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D-4296-A5E2-39388894B73C}"/>
            </c:ext>
          </c:extLst>
        </c:ser>
        <c:ser>
          <c:idx val="5"/>
          <c:order val="5"/>
          <c:tx>
            <c:strRef>
              <c:f>Subsidy!$P$26</c:f>
              <c:strCache>
                <c:ptCount val="1"/>
                <c:pt idx="0">
                  <c:v>$250,000 or more</c:v>
                </c:pt>
              </c:strCache>
            </c:strRef>
          </c:tx>
          <c:spPr>
            <a:solidFill>
              <a:srgbClr val="1F355E"/>
            </a:solidFill>
            <a:ln>
              <a:noFill/>
            </a:ln>
            <a:effectLst/>
          </c:spPr>
          <c:invertIfNegative val="0"/>
          <c:cat>
            <c:strRef>
              <c:f>Subsidy!$Q$19:$Y$19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Subsidy!$Q$26:$Y$26</c:f>
              <c:numCache>
                <c:formatCode>General</c:formatCode>
                <c:ptCount val="8"/>
                <c:pt idx="0">
                  <c:v>0.125</c:v>
                </c:pt>
                <c:pt idx="1">
                  <c:v>0</c:v>
                </c:pt>
                <c:pt idx="2">
                  <c:v>0.125</c:v>
                </c:pt>
                <c:pt idx="3">
                  <c:v>0.25</c:v>
                </c:pt>
                <c:pt idx="4">
                  <c:v>0.125</c:v>
                </c:pt>
                <c:pt idx="5">
                  <c:v>0.125</c:v>
                </c:pt>
                <c:pt idx="6">
                  <c:v>0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D-4296-A5E2-39388894B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0447"/>
        <c:axId val="1522494623"/>
      </c:barChart>
      <c:catAx>
        <c:axId val="144991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494623"/>
        <c:crosses val="autoZero"/>
        <c:auto val="1"/>
        <c:lblAlgn val="ctr"/>
        <c:lblOffset val="100"/>
        <c:noMultiLvlLbl val="0"/>
      </c:catAx>
      <c:valAx>
        <c:axId val="1522494623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044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TDM Subsidies Offered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Subsidy!$P$56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FADEE6"/>
            </a:solidFill>
            <a:ln>
              <a:noFill/>
            </a:ln>
            <a:effectLst/>
          </c:spPr>
          <c:invertIfNegative val="0"/>
          <c:cat>
            <c:strRef>
              <c:f>Subsidy!$Q$55:$Y$55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Subsidy!$Q$56:$Y$56</c:f>
              <c:numCache>
                <c:formatCode>General</c:formatCode>
                <c:ptCount val="8"/>
                <c:pt idx="0">
                  <c:v>3.9215686274509803E-2</c:v>
                </c:pt>
                <c:pt idx="1">
                  <c:v>3.9215686274509803E-2</c:v>
                </c:pt>
                <c:pt idx="2">
                  <c:v>7.8431372549019607E-2</c:v>
                </c:pt>
                <c:pt idx="3">
                  <c:v>0.23529411764705879</c:v>
                </c:pt>
                <c:pt idx="4">
                  <c:v>0.23529411764705879</c:v>
                </c:pt>
                <c:pt idx="5">
                  <c:v>3.9215686274509803E-2</c:v>
                </c:pt>
                <c:pt idx="6">
                  <c:v>0.1372549019607843</c:v>
                </c:pt>
                <c:pt idx="7">
                  <c:v>0.39215686274509798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C-4CDD-97F0-4EC5CAAA05BB}"/>
            </c:ext>
          </c:extLst>
        </c:ser>
        <c:ser>
          <c:idx val="1"/>
          <c:order val="1"/>
          <c:tx>
            <c:strRef>
              <c:f>Subsidy!$P$57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09AB3"/>
            </a:solidFill>
            <a:ln>
              <a:noFill/>
            </a:ln>
            <a:effectLst/>
          </c:spPr>
          <c:invertIfNegative val="0"/>
          <c:cat>
            <c:strRef>
              <c:f>Subsidy!$Q$55:$Y$55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Subsidy!$Q$57:$Y$57</c:f>
              <c:numCache>
                <c:formatCode>General</c:formatCode>
                <c:ptCount val="8"/>
                <c:pt idx="0">
                  <c:v>5.5555555555555552E-2</c:v>
                </c:pt>
                <c:pt idx="1">
                  <c:v>5.2469135802469133E-2</c:v>
                </c:pt>
                <c:pt idx="2">
                  <c:v>4.3209876543209867E-2</c:v>
                </c:pt>
                <c:pt idx="3">
                  <c:v>0.37345679012345678</c:v>
                </c:pt>
                <c:pt idx="4">
                  <c:v>0.13580246913580249</c:v>
                </c:pt>
                <c:pt idx="5">
                  <c:v>5.8641975308641972E-2</c:v>
                </c:pt>
                <c:pt idx="6">
                  <c:v>8.9506172839506168E-2</c:v>
                </c:pt>
                <c:pt idx="7">
                  <c:v>0.45987654320987648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C-4CDD-97F0-4EC5CAAA05BB}"/>
            </c:ext>
          </c:extLst>
        </c:ser>
        <c:ser>
          <c:idx val="2"/>
          <c:order val="2"/>
          <c:tx>
            <c:strRef>
              <c:f>Subsidy!$P$58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EA7A9A"/>
            </a:solidFill>
            <a:ln>
              <a:noFill/>
            </a:ln>
            <a:effectLst/>
          </c:spPr>
          <c:invertIfNegative val="0"/>
          <c:cat>
            <c:strRef>
              <c:f>Subsidy!$Q$55:$Y$55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Subsidy!$Q$58:$Y$58</c:f>
              <c:numCache>
                <c:formatCode>General</c:formatCode>
                <c:ptCount val="8"/>
                <c:pt idx="0">
                  <c:v>4.3137254901960777E-2</c:v>
                </c:pt>
                <c:pt idx="1">
                  <c:v>4.3137254901960777E-2</c:v>
                </c:pt>
                <c:pt idx="2">
                  <c:v>5.0980392156862737E-2</c:v>
                </c:pt>
                <c:pt idx="3">
                  <c:v>0.3411764705882353</c:v>
                </c:pt>
                <c:pt idx="4">
                  <c:v>0.12941176470588239</c:v>
                </c:pt>
                <c:pt idx="5">
                  <c:v>6.2745098039215685E-2</c:v>
                </c:pt>
                <c:pt idx="6">
                  <c:v>8.2352941176470587E-2</c:v>
                </c:pt>
                <c:pt idx="7">
                  <c:v>0.40784313725490201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C-4CDD-97F0-4EC5CAAA05BB}"/>
            </c:ext>
          </c:extLst>
        </c:ser>
        <c:ser>
          <c:idx val="3"/>
          <c:order val="3"/>
          <c:tx>
            <c:strRef>
              <c:f>Subsidy!$P$59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DD2358"/>
            </a:solidFill>
            <a:ln>
              <a:noFill/>
            </a:ln>
            <a:effectLst/>
          </c:spPr>
          <c:invertIfNegative val="0"/>
          <c:cat>
            <c:strRef>
              <c:f>Subsidy!$Q$55:$Y$55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Subsidy!$Q$59:$Y$59</c:f>
              <c:numCache>
                <c:formatCode>General</c:formatCode>
                <c:ptCount val="8"/>
                <c:pt idx="0">
                  <c:v>4.9689440993788823E-2</c:v>
                </c:pt>
                <c:pt idx="1">
                  <c:v>2.4844720496894412E-2</c:v>
                </c:pt>
                <c:pt idx="2">
                  <c:v>3.1055900621118009E-2</c:v>
                </c:pt>
                <c:pt idx="3">
                  <c:v>0.34782608695652167</c:v>
                </c:pt>
                <c:pt idx="4">
                  <c:v>0.14285714285714279</c:v>
                </c:pt>
                <c:pt idx="5">
                  <c:v>4.9689440993788823E-2</c:v>
                </c:pt>
                <c:pt idx="6">
                  <c:v>4.9689440993788823E-2</c:v>
                </c:pt>
                <c:pt idx="7">
                  <c:v>0.41614906832298137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AC-4CDD-97F0-4EC5CAAA05BB}"/>
            </c:ext>
          </c:extLst>
        </c:ser>
        <c:ser>
          <c:idx val="4"/>
          <c:order val="4"/>
          <c:tx>
            <c:strRef>
              <c:f>Subsidy!$P$60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BC1D4C"/>
            </a:solidFill>
            <a:ln>
              <a:noFill/>
            </a:ln>
            <a:effectLst/>
          </c:spPr>
          <c:invertIfNegative val="0"/>
          <c:cat>
            <c:strRef>
              <c:f>Subsidy!$Q$55:$Y$55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Subsidy!$Q$60:$Y$60</c:f>
              <c:numCache>
                <c:formatCode>General</c:formatCode>
                <c:ptCount val="8"/>
                <c:pt idx="0">
                  <c:v>8.130081300813009E-3</c:v>
                </c:pt>
                <c:pt idx="1">
                  <c:v>0</c:v>
                </c:pt>
                <c:pt idx="2">
                  <c:v>1.6260162601626021E-2</c:v>
                </c:pt>
                <c:pt idx="3">
                  <c:v>0.24390243902439021</c:v>
                </c:pt>
                <c:pt idx="4">
                  <c:v>8.943089430894309E-2</c:v>
                </c:pt>
                <c:pt idx="5">
                  <c:v>2.4390243902439029E-2</c:v>
                </c:pt>
                <c:pt idx="6">
                  <c:v>8.130081300813009E-3</c:v>
                </c:pt>
                <c:pt idx="7">
                  <c:v>0.29268292682926828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AC-4CDD-97F0-4EC5CAAA05BB}"/>
            </c:ext>
          </c:extLst>
        </c:ser>
        <c:ser>
          <c:idx val="5"/>
          <c:order val="5"/>
          <c:tx>
            <c:strRef>
              <c:f>Subsidy!$P$61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rgbClr val="95173B"/>
            </a:solidFill>
            <a:ln>
              <a:noFill/>
            </a:ln>
            <a:effectLst/>
          </c:spPr>
          <c:invertIfNegative val="0"/>
          <c:cat>
            <c:strRef>
              <c:f>Subsidy!$Q$55:$Y$55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Subsidy!$Q$61:$Y$61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0.08</c:v>
                </c:pt>
                <c:pt idx="4">
                  <c:v>0.04</c:v>
                </c:pt>
                <c:pt idx="5">
                  <c:v>0</c:v>
                </c:pt>
                <c:pt idx="6">
                  <c:v>0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AC-4CDD-97F0-4EC5CAAA05BB}"/>
            </c:ext>
          </c:extLst>
        </c:ser>
        <c:ser>
          <c:idx val="6"/>
          <c:order val="6"/>
          <c:tx>
            <c:strRef>
              <c:f>Subsidy!$P$62</c:f>
              <c:strCache>
                <c:ptCount val="1"/>
                <c:pt idx="0">
                  <c:v>75 or older</c:v>
                </c:pt>
              </c:strCache>
            </c:strRef>
          </c:tx>
          <c:spPr>
            <a:solidFill>
              <a:srgbClr val="74122E"/>
            </a:solidFill>
            <a:ln>
              <a:noFill/>
            </a:ln>
            <a:effectLst/>
          </c:spPr>
          <c:invertIfNegative val="0"/>
          <c:cat>
            <c:strRef>
              <c:f>Subsidy!$Q$55:$Y$55</c:f>
              <c:strCache>
                <c:ptCount val="8"/>
                <c:pt idx="0">
                  <c:v>Bikeshare</c:v>
                </c:pt>
                <c:pt idx="1">
                  <c:v>Bike maintenance</c:v>
                </c:pt>
                <c:pt idx="2">
                  <c:v>Carshare</c:v>
                </c:pt>
                <c:pt idx="3">
                  <c:v>Transit</c:v>
                </c:pt>
                <c:pt idx="4">
                  <c:v>Shuttle</c:v>
                </c:pt>
                <c:pt idx="5">
                  <c:v>Vanpool</c:v>
                </c:pt>
                <c:pt idx="6">
                  <c:v>TNC</c:v>
                </c:pt>
                <c:pt idx="7">
                  <c:v>Any</c:v>
                </c:pt>
              </c:strCache>
            </c:strRef>
          </c:cat>
          <c:val>
            <c:numRef>
              <c:f>Subsidy!$Q$62:$Y$62</c:f>
              <c:numCache>
                <c:formatCode>General</c:formatCode>
                <c:ptCount val="8"/>
                <c:pt idx="0">
                  <c:v>0</c:v>
                </c:pt>
                <c:pt idx="1">
                  <c:v>0.125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0.125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AC-4CDD-97F0-4EC5CAAA0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0447"/>
        <c:axId val="1522494623"/>
      </c:barChart>
      <c:catAx>
        <c:axId val="144991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494623"/>
        <c:crosses val="autoZero"/>
        <c:auto val="1"/>
        <c:lblAlgn val="ctr"/>
        <c:lblOffset val="100"/>
        <c:noMultiLvlLbl val="0"/>
      </c:catAx>
      <c:valAx>
        <c:axId val="1522494623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Uptake</a:t>
            </a:r>
            <a:r>
              <a:rPr lang="en-US" baseline="0"/>
              <a:t> of Any TDM Subsidy by Income Group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Subsidy!$B$45</c:f>
              <c:strCache>
                <c:ptCount val="1"/>
                <c:pt idx="0">
                  <c:v>Under $25,000</c:v>
                </c:pt>
              </c:strCache>
            </c:strRef>
          </c:tx>
          <c:spPr>
            <a:solidFill>
              <a:srgbClr val="C8D6EE"/>
            </a:solidFill>
            <a:ln>
              <a:noFill/>
            </a:ln>
            <a:effectLst/>
          </c:spPr>
          <c:invertIfNegative val="0"/>
          <c:cat>
            <c:strRef>
              <c:f>Subsidy!$K$43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Subsidy!$K$45</c:f>
              <c:numCache>
                <c:formatCode>General</c:formatCode>
                <c:ptCount val="1"/>
                <c:pt idx="0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4-411B-8010-4BC5D662F7D0}"/>
            </c:ext>
          </c:extLst>
        </c:ser>
        <c:ser>
          <c:idx val="1"/>
          <c:order val="1"/>
          <c:tx>
            <c:strRef>
              <c:f>Subsidy!$B$46</c:f>
              <c:strCache>
                <c:ptCount val="1"/>
                <c:pt idx="0">
                  <c:v>$25,000-$49,999</c:v>
                </c:pt>
              </c:strCache>
            </c:strRef>
          </c:tx>
          <c:spPr>
            <a:solidFill>
              <a:srgbClr val="9AB2DE"/>
            </a:solidFill>
            <a:ln>
              <a:noFill/>
            </a:ln>
            <a:effectLst/>
          </c:spPr>
          <c:invertIfNegative val="0"/>
          <c:cat>
            <c:strRef>
              <c:f>Subsidy!$K$43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Subsidy!$K$46</c:f>
              <c:numCache>
                <c:formatCode>General</c:formatCode>
                <c:ptCount val="1"/>
                <c:pt idx="0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4-411B-8010-4BC5D662F7D0}"/>
            </c:ext>
          </c:extLst>
        </c:ser>
        <c:ser>
          <c:idx val="2"/>
          <c:order val="2"/>
          <c:tx>
            <c:strRef>
              <c:f>Subsidy!$B$47</c:f>
              <c:strCache>
                <c:ptCount val="1"/>
                <c:pt idx="0">
                  <c:v>$50,000-$74,999</c:v>
                </c:pt>
              </c:strCache>
            </c:strRef>
          </c:tx>
          <c:spPr>
            <a:solidFill>
              <a:srgbClr val="5E85CA"/>
            </a:solidFill>
            <a:ln>
              <a:noFill/>
            </a:ln>
            <a:effectLst/>
          </c:spPr>
          <c:invertIfNegative val="0"/>
          <c:cat>
            <c:strRef>
              <c:f>Subsidy!$K$43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Subsidy!$K$47</c:f>
              <c:numCache>
                <c:formatCode>General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4-411B-8010-4BC5D662F7D0}"/>
            </c:ext>
          </c:extLst>
        </c:ser>
        <c:ser>
          <c:idx val="3"/>
          <c:order val="3"/>
          <c:tx>
            <c:strRef>
              <c:f>Subsidy!$B$48</c:f>
              <c:strCache>
                <c:ptCount val="1"/>
                <c:pt idx="0">
                  <c:v>$75,000-$99,999</c:v>
                </c:pt>
              </c:strCache>
            </c:strRef>
          </c:tx>
          <c:spPr>
            <a:solidFill>
              <a:srgbClr val="32579A"/>
            </a:solidFill>
            <a:ln>
              <a:noFill/>
            </a:ln>
            <a:effectLst/>
          </c:spPr>
          <c:invertIfNegative val="0"/>
          <c:cat>
            <c:strRef>
              <c:f>Subsidy!$K$43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Subsidy!$K$48</c:f>
              <c:numCache>
                <c:formatCode>General</c:formatCode>
                <c:ptCount val="1"/>
                <c:pt idx="0">
                  <c:v>0.76923076923076927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44-411B-8010-4BC5D662F7D0}"/>
            </c:ext>
          </c:extLst>
        </c:ser>
        <c:ser>
          <c:idx val="4"/>
          <c:order val="4"/>
          <c:tx>
            <c:strRef>
              <c:f>Subsidy!$B$49</c:f>
              <c:strCache>
                <c:ptCount val="1"/>
                <c:pt idx="0">
                  <c:v>$100,000 to $250,000</c:v>
                </c:pt>
              </c:strCache>
            </c:strRef>
          </c:tx>
          <c:spPr>
            <a:solidFill>
              <a:srgbClr val="243E6E"/>
            </a:solidFill>
            <a:ln>
              <a:noFill/>
            </a:ln>
            <a:effectLst/>
          </c:spPr>
          <c:invertIfNegative val="0"/>
          <c:cat>
            <c:strRef>
              <c:f>Subsidy!$K$43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Subsidy!$K$49</c:f>
              <c:numCache>
                <c:formatCode>General</c:formatCode>
                <c:ptCount val="1"/>
                <c:pt idx="0">
                  <c:v>0.68320610687022898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44-411B-8010-4BC5D662F7D0}"/>
            </c:ext>
          </c:extLst>
        </c:ser>
        <c:ser>
          <c:idx val="5"/>
          <c:order val="5"/>
          <c:tx>
            <c:strRef>
              <c:f>Subsidy!$B$50</c:f>
              <c:strCache>
                <c:ptCount val="1"/>
                <c:pt idx="0">
                  <c:v>$250,000 or more</c:v>
                </c:pt>
              </c:strCache>
            </c:strRef>
          </c:tx>
          <c:spPr>
            <a:solidFill>
              <a:srgbClr val="1F355E"/>
            </a:solidFill>
            <a:ln>
              <a:noFill/>
            </a:ln>
            <a:effectLst/>
          </c:spPr>
          <c:invertIfNegative val="0"/>
          <c:cat>
            <c:strRef>
              <c:f>Subsidy!$K$43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Subsidy!$K$50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44-411B-8010-4BC5D662F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6847"/>
        <c:axId val="1400100463"/>
      </c:barChart>
      <c:catAx>
        <c:axId val="144991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100463"/>
        <c:crosses val="autoZero"/>
        <c:auto val="1"/>
        <c:lblAlgn val="ctr"/>
        <c:lblOffset val="100"/>
        <c:noMultiLvlLbl val="0"/>
      </c:catAx>
      <c:valAx>
        <c:axId val="140010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Uptake</a:t>
            </a:r>
            <a:r>
              <a:rPr lang="en-US" baseline="0"/>
              <a:t> of Any TDM Subsidy by 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Subsidy!$B$78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FADEE6"/>
            </a:solidFill>
            <a:ln>
              <a:noFill/>
            </a:ln>
            <a:effectLst/>
          </c:spPr>
          <c:invertIfNegative val="0"/>
          <c:cat>
            <c:strRef>
              <c:f>Subsidy!$K$77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Subsidy!$K$78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C-4577-A989-274DBC68F880}"/>
            </c:ext>
          </c:extLst>
        </c:ser>
        <c:ser>
          <c:idx val="1"/>
          <c:order val="1"/>
          <c:tx>
            <c:strRef>
              <c:f>Subsidy!$B$79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09AB3"/>
            </a:solidFill>
            <a:ln>
              <a:noFill/>
            </a:ln>
            <a:effectLst/>
          </c:spPr>
          <c:invertIfNegative val="0"/>
          <c:cat>
            <c:strRef>
              <c:f>Subsidy!$K$77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Subsidy!$K$79</c:f>
              <c:numCache>
                <c:formatCode>General</c:formatCode>
                <c:ptCount val="1"/>
                <c:pt idx="0">
                  <c:v>0.79194630872483218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C-4577-A989-274DBC68F880}"/>
            </c:ext>
          </c:extLst>
        </c:ser>
        <c:ser>
          <c:idx val="2"/>
          <c:order val="2"/>
          <c:tx>
            <c:strRef>
              <c:f>Subsidy!$B$80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EA7A9A"/>
            </a:solidFill>
            <a:ln>
              <a:noFill/>
            </a:ln>
            <a:effectLst/>
          </c:spPr>
          <c:invertIfNegative val="0"/>
          <c:cat>
            <c:strRef>
              <c:f>Subsidy!$K$77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Subsidy!$K$80</c:f>
              <c:numCache>
                <c:formatCode>General</c:formatCode>
                <c:ptCount val="1"/>
                <c:pt idx="0">
                  <c:v>0.68269230769230771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C-4577-A989-274DBC68F880}"/>
            </c:ext>
          </c:extLst>
        </c:ser>
        <c:ser>
          <c:idx val="3"/>
          <c:order val="3"/>
          <c:tx>
            <c:strRef>
              <c:f>Subsidy!$B$81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DD2358"/>
            </a:solidFill>
            <a:ln>
              <a:noFill/>
            </a:ln>
            <a:effectLst/>
          </c:spPr>
          <c:invertIfNegative val="0"/>
          <c:cat>
            <c:strRef>
              <c:f>Subsidy!$K$77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Subsidy!$K$81</c:f>
              <c:numCache>
                <c:formatCode>General</c:formatCode>
                <c:ptCount val="1"/>
                <c:pt idx="0">
                  <c:v>0.59701492537313428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7C-4577-A989-274DBC68F880}"/>
            </c:ext>
          </c:extLst>
        </c:ser>
        <c:ser>
          <c:idx val="4"/>
          <c:order val="4"/>
          <c:tx>
            <c:strRef>
              <c:f>Subsidy!$B$82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BC1D4C"/>
            </a:solidFill>
            <a:ln>
              <a:noFill/>
            </a:ln>
            <a:effectLst/>
          </c:spPr>
          <c:invertIfNegative val="0"/>
          <c:cat>
            <c:strRef>
              <c:f>Subsidy!$K$77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Subsidy!$K$82</c:f>
              <c:numCache>
                <c:formatCode>General</c:formatCode>
                <c:ptCount val="1"/>
                <c:pt idx="0">
                  <c:v>0.47222222222222221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C-4577-A989-274DBC68F880}"/>
            </c:ext>
          </c:extLst>
        </c:ser>
        <c:ser>
          <c:idx val="5"/>
          <c:order val="5"/>
          <c:tx>
            <c:strRef>
              <c:f>Subsidy!$B$83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rgbClr val="95173B"/>
            </a:solidFill>
            <a:ln>
              <a:noFill/>
            </a:ln>
            <a:effectLst/>
          </c:spPr>
          <c:invertIfNegative val="0"/>
          <c:cat>
            <c:strRef>
              <c:f>Subsidy!$K$77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Subsidy!$K$83</c:f>
              <c:numCache>
                <c:formatCode>General</c:formatCode>
                <c:ptCount val="1"/>
                <c:pt idx="0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7C-4577-A989-274DBC68F880}"/>
            </c:ext>
          </c:extLst>
        </c:ser>
        <c:ser>
          <c:idx val="6"/>
          <c:order val="6"/>
          <c:tx>
            <c:strRef>
              <c:f>Subsidy!$B$84</c:f>
              <c:strCache>
                <c:ptCount val="1"/>
                <c:pt idx="0">
                  <c:v>75 or older</c:v>
                </c:pt>
              </c:strCache>
            </c:strRef>
          </c:tx>
          <c:spPr>
            <a:solidFill>
              <a:srgbClr val="74122E"/>
            </a:solidFill>
            <a:ln>
              <a:noFill/>
            </a:ln>
            <a:effectLst/>
          </c:spPr>
          <c:invertIfNegative val="0"/>
          <c:cat>
            <c:strRef>
              <c:f>Subsidy!$K$77</c:f>
              <c:strCache>
                <c:ptCount val="1"/>
                <c:pt idx="0">
                  <c:v>any</c:v>
                </c:pt>
              </c:strCache>
            </c:strRef>
          </c:cat>
          <c:val>
            <c:numRef>
              <c:f>Subsidy!$K$84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7C-4577-A989-274DBC68F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916847"/>
        <c:axId val="1400100463"/>
      </c:barChart>
      <c:catAx>
        <c:axId val="144991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100463"/>
        <c:crosses val="autoZero"/>
        <c:auto val="1"/>
        <c:lblAlgn val="ctr"/>
        <c:lblOffset val="100"/>
        <c:noMultiLvlLbl val="0"/>
      </c:catAx>
      <c:valAx>
        <c:axId val="140010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91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151A6-79A2-402B-886D-C047D954F5C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6D8B27F-A376-4DFE-AB39-AD5EAF653EDE}">
      <dgm:prSet phldrT="[Text]"/>
      <dgm:spPr>
        <a:solidFill>
          <a:srgbClr val="FCB825"/>
        </a:solidFill>
      </dgm:spPr>
      <dgm:t>
        <a:bodyPr/>
        <a:lstStyle/>
        <a:p>
          <a:r>
            <a:rPr lang="en-US" dirty="0"/>
            <a:t>Pre-contemplation</a:t>
          </a:r>
        </a:p>
      </dgm:t>
    </dgm:pt>
    <dgm:pt modelId="{2EB0BDE8-509C-4729-9B76-A55366588AC4}" type="parTrans" cxnId="{E8E3CB15-54F9-479B-B6BF-1BE36E8CCBBF}">
      <dgm:prSet/>
      <dgm:spPr/>
      <dgm:t>
        <a:bodyPr/>
        <a:lstStyle/>
        <a:p>
          <a:endParaRPr lang="en-US"/>
        </a:p>
      </dgm:t>
    </dgm:pt>
    <dgm:pt modelId="{F7A445CF-F527-4C45-B5F1-7BDBD07839A1}" type="sibTrans" cxnId="{E8E3CB15-54F9-479B-B6BF-1BE36E8CCBBF}">
      <dgm:prSet/>
      <dgm:spPr/>
      <dgm:t>
        <a:bodyPr/>
        <a:lstStyle/>
        <a:p>
          <a:endParaRPr lang="en-US"/>
        </a:p>
      </dgm:t>
    </dgm:pt>
    <dgm:pt modelId="{ED96D43E-D85D-4FB1-B95F-47B3EB69431A}">
      <dgm:prSet phldrT="[Text]"/>
      <dgm:spPr>
        <a:solidFill>
          <a:srgbClr val="FCB825"/>
        </a:solidFill>
      </dgm:spPr>
      <dgm:t>
        <a:bodyPr/>
        <a:lstStyle/>
        <a:p>
          <a:r>
            <a:rPr lang="en-US" dirty="0"/>
            <a:t>Contemplation</a:t>
          </a:r>
        </a:p>
      </dgm:t>
    </dgm:pt>
    <dgm:pt modelId="{ACD52779-AABE-4D11-8C44-B0CC62CE59FF}" type="parTrans" cxnId="{4A31C6F6-8730-4194-8E7D-235CBC23DE31}">
      <dgm:prSet/>
      <dgm:spPr/>
      <dgm:t>
        <a:bodyPr/>
        <a:lstStyle/>
        <a:p>
          <a:endParaRPr lang="en-US"/>
        </a:p>
      </dgm:t>
    </dgm:pt>
    <dgm:pt modelId="{9AAAE990-9835-468E-BACD-342246696FE2}" type="sibTrans" cxnId="{4A31C6F6-8730-4194-8E7D-235CBC23DE31}">
      <dgm:prSet/>
      <dgm:spPr/>
      <dgm:t>
        <a:bodyPr/>
        <a:lstStyle/>
        <a:p>
          <a:endParaRPr lang="en-US"/>
        </a:p>
      </dgm:t>
    </dgm:pt>
    <dgm:pt modelId="{EF13C0DB-2CF2-475A-8259-B8203E2A9C83}">
      <dgm:prSet phldrT="[Text]"/>
      <dgm:spPr>
        <a:solidFill>
          <a:srgbClr val="FCB825"/>
        </a:solidFill>
      </dgm:spPr>
      <dgm:t>
        <a:bodyPr/>
        <a:lstStyle/>
        <a:p>
          <a:r>
            <a:rPr lang="en-US" dirty="0"/>
            <a:t>Preparation</a:t>
          </a:r>
        </a:p>
      </dgm:t>
    </dgm:pt>
    <dgm:pt modelId="{7A422F83-C6DD-4251-9866-F9BEDB5473F9}" type="parTrans" cxnId="{A33AC5ED-45E1-48C7-BC62-790089999C59}">
      <dgm:prSet/>
      <dgm:spPr/>
      <dgm:t>
        <a:bodyPr/>
        <a:lstStyle/>
        <a:p>
          <a:endParaRPr lang="en-US"/>
        </a:p>
      </dgm:t>
    </dgm:pt>
    <dgm:pt modelId="{5565D819-15AE-4A9A-BE14-F1EE2A096411}" type="sibTrans" cxnId="{A33AC5ED-45E1-48C7-BC62-790089999C59}">
      <dgm:prSet/>
      <dgm:spPr/>
      <dgm:t>
        <a:bodyPr/>
        <a:lstStyle/>
        <a:p>
          <a:endParaRPr lang="en-US"/>
        </a:p>
      </dgm:t>
    </dgm:pt>
    <dgm:pt modelId="{4163F652-916E-4A1C-9E9C-B17F51393008}">
      <dgm:prSet phldrT="[Text]"/>
      <dgm:spPr>
        <a:solidFill>
          <a:srgbClr val="FCB825"/>
        </a:solidFill>
      </dgm:spPr>
      <dgm:t>
        <a:bodyPr/>
        <a:lstStyle/>
        <a:p>
          <a:r>
            <a:rPr lang="en-US" dirty="0"/>
            <a:t>Action</a:t>
          </a:r>
        </a:p>
      </dgm:t>
    </dgm:pt>
    <dgm:pt modelId="{E7AB2DB6-51C8-49D8-9C9A-BD79ADE90B16}" type="parTrans" cxnId="{D5FFFBA6-D8AF-4D83-A2C3-6F8B5392E67C}">
      <dgm:prSet/>
      <dgm:spPr/>
      <dgm:t>
        <a:bodyPr/>
        <a:lstStyle/>
        <a:p>
          <a:endParaRPr lang="en-US"/>
        </a:p>
      </dgm:t>
    </dgm:pt>
    <dgm:pt modelId="{E0DEA5E4-3DF9-45CF-934E-5192886C1541}" type="sibTrans" cxnId="{D5FFFBA6-D8AF-4D83-A2C3-6F8B5392E67C}">
      <dgm:prSet/>
      <dgm:spPr/>
      <dgm:t>
        <a:bodyPr/>
        <a:lstStyle/>
        <a:p>
          <a:endParaRPr lang="en-US"/>
        </a:p>
      </dgm:t>
    </dgm:pt>
    <dgm:pt modelId="{5C6C3BCA-3DAA-4EB6-9F6F-745CAF7F7F40}">
      <dgm:prSet phldrT="[Text]"/>
      <dgm:spPr>
        <a:solidFill>
          <a:srgbClr val="FCB825"/>
        </a:solidFill>
      </dgm:spPr>
      <dgm:t>
        <a:bodyPr/>
        <a:lstStyle/>
        <a:p>
          <a:r>
            <a:rPr lang="en-US" dirty="0"/>
            <a:t>Maintenance</a:t>
          </a:r>
        </a:p>
      </dgm:t>
    </dgm:pt>
    <dgm:pt modelId="{953D95C8-A5B4-4385-BF58-14EDB4279AE8}" type="parTrans" cxnId="{6966AB1B-C313-46A2-BBDE-C30DD5BEA2C0}">
      <dgm:prSet/>
      <dgm:spPr/>
      <dgm:t>
        <a:bodyPr/>
        <a:lstStyle/>
        <a:p>
          <a:endParaRPr lang="en-US"/>
        </a:p>
      </dgm:t>
    </dgm:pt>
    <dgm:pt modelId="{95801387-2245-4361-ACD4-F7DBBB21D0B1}" type="sibTrans" cxnId="{6966AB1B-C313-46A2-BBDE-C30DD5BEA2C0}">
      <dgm:prSet/>
      <dgm:spPr/>
      <dgm:t>
        <a:bodyPr/>
        <a:lstStyle/>
        <a:p>
          <a:endParaRPr lang="en-US"/>
        </a:p>
      </dgm:t>
    </dgm:pt>
    <dgm:pt modelId="{D77E640D-9EFC-4CBB-9B30-EF6D12EEF19F}">
      <dgm:prSet phldrT="[Text]"/>
      <dgm:spPr>
        <a:solidFill>
          <a:srgbClr val="FCB825"/>
        </a:solidFill>
      </dgm:spPr>
      <dgm:t>
        <a:bodyPr/>
        <a:lstStyle/>
        <a:p>
          <a:r>
            <a:rPr lang="en-US" dirty="0"/>
            <a:t>Relapse</a:t>
          </a:r>
        </a:p>
      </dgm:t>
    </dgm:pt>
    <dgm:pt modelId="{7E568D87-0AC8-4F19-9274-C23C970CFAC9}" type="parTrans" cxnId="{29AFBD18-2B09-45A8-A131-46C8A3864485}">
      <dgm:prSet/>
      <dgm:spPr/>
      <dgm:t>
        <a:bodyPr/>
        <a:lstStyle/>
        <a:p>
          <a:endParaRPr lang="en-US"/>
        </a:p>
      </dgm:t>
    </dgm:pt>
    <dgm:pt modelId="{1E40589D-ED6D-46B7-BB76-5C865F0B641D}" type="sibTrans" cxnId="{29AFBD18-2B09-45A8-A131-46C8A3864485}">
      <dgm:prSet/>
      <dgm:spPr/>
      <dgm:t>
        <a:bodyPr/>
        <a:lstStyle/>
        <a:p>
          <a:endParaRPr lang="en-US"/>
        </a:p>
      </dgm:t>
    </dgm:pt>
    <dgm:pt modelId="{F3FE78C0-9DE9-4C13-9EF0-C45BCBBCD6E1}" type="pres">
      <dgm:prSet presAssocID="{D14151A6-79A2-402B-886D-C047D954F5C9}" presName="Name0" presStyleCnt="0">
        <dgm:presLayoutVars>
          <dgm:dir/>
          <dgm:resizeHandles val="exact"/>
        </dgm:presLayoutVars>
      </dgm:prSet>
      <dgm:spPr/>
    </dgm:pt>
    <dgm:pt modelId="{11D3356E-0F1A-475C-9F5F-F7BB52B4CF7B}" type="pres">
      <dgm:prSet presAssocID="{C6D8B27F-A376-4DFE-AB39-AD5EAF653EDE}" presName="parTxOnly" presStyleLbl="node1" presStyleIdx="0" presStyleCnt="6">
        <dgm:presLayoutVars>
          <dgm:bulletEnabled val="1"/>
        </dgm:presLayoutVars>
      </dgm:prSet>
      <dgm:spPr/>
    </dgm:pt>
    <dgm:pt modelId="{27A4563E-947D-4CDA-9C7D-398EA5297CFD}" type="pres">
      <dgm:prSet presAssocID="{F7A445CF-F527-4C45-B5F1-7BDBD07839A1}" presName="parSpace" presStyleCnt="0"/>
      <dgm:spPr/>
    </dgm:pt>
    <dgm:pt modelId="{8BF569AD-024C-4D48-B457-6410A2853899}" type="pres">
      <dgm:prSet presAssocID="{ED96D43E-D85D-4FB1-B95F-47B3EB69431A}" presName="parTxOnly" presStyleLbl="node1" presStyleIdx="1" presStyleCnt="6">
        <dgm:presLayoutVars>
          <dgm:bulletEnabled val="1"/>
        </dgm:presLayoutVars>
      </dgm:prSet>
      <dgm:spPr/>
    </dgm:pt>
    <dgm:pt modelId="{E12A332E-8089-4FDB-ACA1-A41E74D65D28}" type="pres">
      <dgm:prSet presAssocID="{9AAAE990-9835-468E-BACD-342246696FE2}" presName="parSpace" presStyleCnt="0"/>
      <dgm:spPr/>
    </dgm:pt>
    <dgm:pt modelId="{25625A6C-D938-4AC4-A35A-17B266350D58}" type="pres">
      <dgm:prSet presAssocID="{EF13C0DB-2CF2-475A-8259-B8203E2A9C83}" presName="parTxOnly" presStyleLbl="node1" presStyleIdx="2" presStyleCnt="6">
        <dgm:presLayoutVars>
          <dgm:bulletEnabled val="1"/>
        </dgm:presLayoutVars>
      </dgm:prSet>
      <dgm:spPr/>
    </dgm:pt>
    <dgm:pt modelId="{077B5C9A-48D6-4883-A068-EE27551F383F}" type="pres">
      <dgm:prSet presAssocID="{5565D819-15AE-4A9A-BE14-F1EE2A096411}" presName="parSpace" presStyleCnt="0"/>
      <dgm:spPr/>
    </dgm:pt>
    <dgm:pt modelId="{0585B988-51E4-4173-91FA-582F1A2E5358}" type="pres">
      <dgm:prSet presAssocID="{4163F652-916E-4A1C-9E9C-B17F51393008}" presName="parTxOnly" presStyleLbl="node1" presStyleIdx="3" presStyleCnt="6">
        <dgm:presLayoutVars>
          <dgm:bulletEnabled val="1"/>
        </dgm:presLayoutVars>
      </dgm:prSet>
      <dgm:spPr/>
    </dgm:pt>
    <dgm:pt modelId="{9C4D30EB-F14B-41FE-B36D-E8F26DC5ABBF}" type="pres">
      <dgm:prSet presAssocID="{E0DEA5E4-3DF9-45CF-934E-5192886C1541}" presName="parSpace" presStyleCnt="0"/>
      <dgm:spPr/>
    </dgm:pt>
    <dgm:pt modelId="{40AE4E61-6889-4AC0-BE45-43B62721AA84}" type="pres">
      <dgm:prSet presAssocID="{5C6C3BCA-3DAA-4EB6-9F6F-745CAF7F7F40}" presName="parTxOnly" presStyleLbl="node1" presStyleIdx="4" presStyleCnt="6">
        <dgm:presLayoutVars>
          <dgm:bulletEnabled val="1"/>
        </dgm:presLayoutVars>
      </dgm:prSet>
      <dgm:spPr/>
    </dgm:pt>
    <dgm:pt modelId="{CD7DC125-67C1-42CE-9C5F-73AEA4BCF21A}" type="pres">
      <dgm:prSet presAssocID="{95801387-2245-4361-ACD4-F7DBBB21D0B1}" presName="parSpace" presStyleCnt="0"/>
      <dgm:spPr/>
    </dgm:pt>
    <dgm:pt modelId="{55F09DCE-346A-47B2-A0A5-D89BF7DA8293}" type="pres">
      <dgm:prSet presAssocID="{D77E640D-9EFC-4CBB-9B30-EF6D12EEF19F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B288BF01-992F-4B46-BBE4-441F93D6966E}" type="presOf" srcId="{EF13C0DB-2CF2-475A-8259-B8203E2A9C83}" destId="{25625A6C-D938-4AC4-A35A-17B266350D58}" srcOrd="0" destOrd="0" presId="urn:microsoft.com/office/officeart/2005/8/layout/hChevron3"/>
    <dgm:cxn modelId="{E8E3CB15-54F9-479B-B6BF-1BE36E8CCBBF}" srcId="{D14151A6-79A2-402B-886D-C047D954F5C9}" destId="{C6D8B27F-A376-4DFE-AB39-AD5EAF653EDE}" srcOrd="0" destOrd="0" parTransId="{2EB0BDE8-509C-4729-9B76-A55366588AC4}" sibTransId="{F7A445CF-F527-4C45-B5F1-7BDBD07839A1}"/>
    <dgm:cxn modelId="{29AFBD18-2B09-45A8-A131-46C8A3864485}" srcId="{D14151A6-79A2-402B-886D-C047D954F5C9}" destId="{D77E640D-9EFC-4CBB-9B30-EF6D12EEF19F}" srcOrd="5" destOrd="0" parTransId="{7E568D87-0AC8-4F19-9274-C23C970CFAC9}" sibTransId="{1E40589D-ED6D-46B7-BB76-5C865F0B641D}"/>
    <dgm:cxn modelId="{6966AB1B-C313-46A2-BBDE-C30DD5BEA2C0}" srcId="{D14151A6-79A2-402B-886D-C047D954F5C9}" destId="{5C6C3BCA-3DAA-4EB6-9F6F-745CAF7F7F40}" srcOrd="4" destOrd="0" parTransId="{953D95C8-A5B4-4385-BF58-14EDB4279AE8}" sibTransId="{95801387-2245-4361-ACD4-F7DBBB21D0B1}"/>
    <dgm:cxn modelId="{FBF68530-59AD-40C8-AFBA-49E425909A3A}" type="presOf" srcId="{D77E640D-9EFC-4CBB-9B30-EF6D12EEF19F}" destId="{55F09DCE-346A-47B2-A0A5-D89BF7DA8293}" srcOrd="0" destOrd="0" presId="urn:microsoft.com/office/officeart/2005/8/layout/hChevron3"/>
    <dgm:cxn modelId="{1D5E947D-4844-404E-8CED-E792E89E66A5}" type="presOf" srcId="{5C6C3BCA-3DAA-4EB6-9F6F-745CAF7F7F40}" destId="{40AE4E61-6889-4AC0-BE45-43B62721AA84}" srcOrd="0" destOrd="0" presId="urn:microsoft.com/office/officeart/2005/8/layout/hChevron3"/>
    <dgm:cxn modelId="{D441618C-3B99-4BBA-B464-ED0F726D4D19}" type="presOf" srcId="{C6D8B27F-A376-4DFE-AB39-AD5EAF653EDE}" destId="{11D3356E-0F1A-475C-9F5F-F7BB52B4CF7B}" srcOrd="0" destOrd="0" presId="urn:microsoft.com/office/officeart/2005/8/layout/hChevron3"/>
    <dgm:cxn modelId="{FC347397-AC13-48DF-8ED8-4203B6C462EA}" type="presOf" srcId="{D14151A6-79A2-402B-886D-C047D954F5C9}" destId="{F3FE78C0-9DE9-4C13-9EF0-C45BCBBCD6E1}" srcOrd="0" destOrd="0" presId="urn:microsoft.com/office/officeart/2005/8/layout/hChevron3"/>
    <dgm:cxn modelId="{D5FFFBA6-D8AF-4D83-A2C3-6F8B5392E67C}" srcId="{D14151A6-79A2-402B-886D-C047D954F5C9}" destId="{4163F652-916E-4A1C-9E9C-B17F51393008}" srcOrd="3" destOrd="0" parTransId="{E7AB2DB6-51C8-49D8-9C9A-BD79ADE90B16}" sibTransId="{E0DEA5E4-3DF9-45CF-934E-5192886C1541}"/>
    <dgm:cxn modelId="{25878FEA-E940-439C-B41A-EE3FDB4EF3FB}" type="presOf" srcId="{4163F652-916E-4A1C-9E9C-B17F51393008}" destId="{0585B988-51E4-4173-91FA-582F1A2E5358}" srcOrd="0" destOrd="0" presId="urn:microsoft.com/office/officeart/2005/8/layout/hChevron3"/>
    <dgm:cxn modelId="{A33AC5ED-45E1-48C7-BC62-790089999C59}" srcId="{D14151A6-79A2-402B-886D-C047D954F5C9}" destId="{EF13C0DB-2CF2-475A-8259-B8203E2A9C83}" srcOrd="2" destOrd="0" parTransId="{7A422F83-C6DD-4251-9866-F9BEDB5473F9}" sibTransId="{5565D819-15AE-4A9A-BE14-F1EE2A096411}"/>
    <dgm:cxn modelId="{165C1AF4-84D8-4BD6-9D21-C2CC9D6C398C}" type="presOf" srcId="{ED96D43E-D85D-4FB1-B95F-47B3EB69431A}" destId="{8BF569AD-024C-4D48-B457-6410A2853899}" srcOrd="0" destOrd="0" presId="urn:microsoft.com/office/officeart/2005/8/layout/hChevron3"/>
    <dgm:cxn modelId="{4A31C6F6-8730-4194-8E7D-235CBC23DE31}" srcId="{D14151A6-79A2-402B-886D-C047D954F5C9}" destId="{ED96D43E-D85D-4FB1-B95F-47B3EB69431A}" srcOrd="1" destOrd="0" parTransId="{ACD52779-AABE-4D11-8C44-B0CC62CE59FF}" sibTransId="{9AAAE990-9835-468E-BACD-342246696FE2}"/>
    <dgm:cxn modelId="{6226D8AD-3CB9-4E4A-8AF5-C250FFAF4927}" type="presParOf" srcId="{F3FE78C0-9DE9-4C13-9EF0-C45BCBBCD6E1}" destId="{11D3356E-0F1A-475C-9F5F-F7BB52B4CF7B}" srcOrd="0" destOrd="0" presId="urn:microsoft.com/office/officeart/2005/8/layout/hChevron3"/>
    <dgm:cxn modelId="{3BECD98B-FED2-405F-81FC-E918C8DB594C}" type="presParOf" srcId="{F3FE78C0-9DE9-4C13-9EF0-C45BCBBCD6E1}" destId="{27A4563E-947D-4CDA-9C7D-398EA5297CFD}" srcOrd="1" destOrd="0" presId="urn:microsoft.com/office/officeart/2005/8/layout/hChevron3"/>
    <dgm:cxn modelId="{FF80AD70-5FAC-466E-9FC7-08A6F2AD8BFE}" type="presParOf" srcId="{F3FE78C0-9DE9-4C13-9EF0-C45BCBBCD6E1}" destId="{8BF569AD-024C-4D48-B457-6410A2853899}" srcOrd="2" destOrd="0" presId="urn:microsoft.com/office/officeart/2005/8/layout/hChevron3"/>
    <dgm:cxn modelId="{640751B6-3C42-4F8B-8E89-6557DADB552B}" type="presParOf" srcId="{F3FE78C0-9DE9-4C13-9EF0-C45BCBBCD6E1}" destId="{E12A332E-8089-4FDB-ACA1-A41E74D65D28}" srcOrd="3" destOrd="0" presId="urn:microsoft.com/office/officeart/2005/8/layout/hChevron3"/>
    <dgm:cxn modelId="{86CA80D2-DF64-4E5A-AC3F-6B53ECC14561}" type="presParOf" srcId="{F3FE78C0-9DE9-4C13-9EF0-C45BCBBCD6E1}" destId="{25625A6C-D938-4AC4-A35A-17B266350D58}" srcOrd="4" destOrd="0" presId="urn:microsoft.com/office/officeart/2005/8/layout/hChevron3"/>
    <dgm:cxn modelId="{B46C56B2-478F-4A44-9AD2-8E3ECFB1BAC8}" type="presParOf" srcId="{F3FE78C0-9DE9-4C13-9EF0-C45BCBBCD6E1}" destId="{077B5C9A-48D6-4883-A068-EE27551F383F}" srcOrd="5" destOrd="0" presId="urn:microsoft.com/office/officeart/2005/8/layout/hChevron3"/>
    <dgm:cxn modelId="{85D24BE0-2C94-4B05-8266-AA90D8371051}" type="presParOf" srcId="{F3FE78C0-9DE9-4C13-9EF0-C45BCBBCD6E1}" destId="{0585B988-51E4-4173-91FA-582F1A2E5358}" srcOrd="6" destOrd="0" presId="urn:microsoft.com/office/officeart/2005/8/layout/hChevron3"/>
    <dgm:cxn modelId="{FA33F73E-A584-4A00-9CEA-186471141F38}" type="presParOf" srcId="{F3FE78C0-9DE9-4C13-9EF0-C45BCBBCD6E1}" destId="{9C4D30EB-F14B-41FE-B36D-E8F26DC5ABBF}" srcOrd="7" destOrd="0" presId="urn:microsoft.com/office/officeart/2005/8/layout/hChevron3"/>
    <dgm:cxn modelId="{4AE9916F-259A-4C0A-AC9C-74479ACDD416}" type="presParOf" srcId="{F3FE78C0-9DE9-4C13-9EF0-C45BCBBCD6E1}" destId="{40AE4E61-6889-4AC0-BE45-43B62721AA84}" srcOrd="8" destOrd="0" presId="urn:microsoft.com/office/officeart/2005/8/layout/hChevron3"/>
    <dgm:cxn modelId="{2DCE8496-238A-404F-924E-8517D663B91D}" type="presParOf" srcId="{F3FE78C0-9DE9-4C13-9EF0-C45BCBBCD6E1}" destId="{CD7DC125-67C1-42CE-9C5F-73AEA4BCF21A}" srcOrd="9" destOrd="0" presId="urn:microsoft.com/office/officeart/2005/8/layout/hChevron3"/>
    <dgm:cxn modelId="{CFB9591C-28C4-4042-B20E-9ED0E6376031}" type="presParOf" srcId="{F3FE78C0-9DE9-4C13-9EF0-C45BCBBCD6E1}" destId="{55F09DCE-346A-47B2-A0A5-D89BF7DA829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3356E-0F1A-475C-9F5F-F7BB52B4CF7B}">
      <dsp:nvSpPr>
        <dsp:cNvPr id="0" name=""/>
        <dsp:cNvSpPr/>
      </dsp:nvSpPr>
      <dsp:spPr>
        <a:xfrm>
          <a:off x="724" y="123607"/>
          <a:ext cx="1186237" cy="474495"/>
        </a:xfrm>
        <a:prstGeom prst="homePlate">
          <a:avLst/>
        </a:prstGeom>
        <a:solidFill>
          <a:srgbClr val="FCB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Pre-contemplation</a:t>
          </a:r>
        </a:p>
      </dsp:txBody>
      <dsp:txXfrm>
        <a:off x="724" y="123607"/>
        <a:ext cx="1067613" cy="474495"/>
      </dsp:txXfrm>
    </dsp:sp>
    <dsp:sp modelId="{8BF569AD-024C-4D48-B457-6410A2853899}">
      <dsp:nvSpPr>
        <dsp:cNvPr id="0" name=""/>
        <dsp:cNvSpPr/>
      </dsp:nvSpPr>
      <dsp:spPr>
        <a:xfrm>
          <a:off x="949714" y="123607"/>
          <a:ext cx="1186237" cy="474495"/>
        </a:xfrm>
        <a:prstGeom prst="chevron">
          <a:avLst/>
        </a:prstGeom>
        <a:solidFill>
          <a:srgbClr val="FCB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Contemplation</a:t>
          </a:r>
        </a:p>
      </dsp:txBody>
      <dsp:txXfrm>
        <a:off x="1186962" y="123607"/>
        <a:ext cx="711742" cy="474495"/>
      </dsp:txXfrm>
    </dsp:sp>
    <dsp:sp modelId="{25625A6C-D938-4AC4-A35A-17B266350D58}">
      <dsp:nvSpPr>
        <dsp:cNvPr id="0" name=""/>
        <dsp:cNvSpPr/>
      </dsp:nvSpPr>
      <dsp:spPr>
        <a:xfrm>
          <a:off x="1898704" y="123607"/>
          <a:ext cx="1186237" cy="474495"/>
        </a:xfrm>
        <a:prstGeom prst="chevron">
          <a:avLst/>
        </a:prstGeom>
        <a:solidFill>
          <a:srgbClr val="FCB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Preparation</a:t>
          </a:r>
        </a:p>
      </dsp:txBody>
      <dsp:txXfrm>
        <a:off x="2135952" y="123607"/>
        <a:ext cx="711742" cy="474495"/>
      </dsp:txXfrm>
    </dsp:sp>
    <dsp:sp modelId="{0585B988-51E4-4173-91FA-582F1A2E5358}">
      <dsp:nvSpPr>
        <dsp:cNvPr id="0" name=""/>
        <dsp:cNvSpPr/>
      </dsp:nvSpPr>
      <dsp:spPr>
        <a:xfrm>
          <a:off x="2847694" y="123607"/>
          <a:ext cx="1186237" cy="474495"/>
        </a:xfrm>
        <a:prstGeom prst="chevron">
          <a:avLst/>
        </a:prstGeom>
        <a:solidFill>
          <a:srgbClr val="FCB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Action</a:t>
          </a:r>
        </a:p>
      </dsp:txBody>
      <dsp:txXfrm>
        <a:off x="3084942" y="123607"/>
        <a:ext cx="711742" cy="474495"/>
      </dsp:txXfrm>
    </dsp:sp>
    <dsp:sp modelId="{40AE4E61-6889-4AC0-BE45-43B62721AA84}">
      <dsp:nvSpPr>
        <dsp:cNvPr id="0" name=""/>
        <dsp:cNvSpPr/>
      </dsp:nvSpPr>
      <dsp:spPr>
        <a:xfrm>
          <a:off x="3796684" y="123607"/>
          <a:ext cx="1186237" cy="474495"/>
        </a:xfrm>
        <a:prstGeom prst="chevron">
          <a:avLst/>
        </a:prstGeom>
        <a:solidFill>
          <a:srgbClr val="FCB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Maintenance</a:t>
          </a:r>
        </a:p>
      </dsp:txBody>
      <dsp:txXfrm>
        <a:off x="4033932" y="123607"/>
        <a:ext cx="711742" cy="474495"/>
      </dsp:txXfrm>
    </dsp:sp>
    <dsp:sp modelId="{55F09DCE-346A-47B2-A0A5-D89BF7DA8293}">
      <dsp:nvSpPr>
        <dsp:cNvPr id="0" name=""/>
        <dsp:cNvSpPr/>
      </dsp:nvSpPr>
      <dsp:spPr>
        <a:xfrm>
          <a:off x="4745675" y="123607"/>
          <a:ext cx="1186237" cy="474495"/>
        </a:xfrm>
        <a:prstGeom prst="chevron">
          <a:avLst/>
        </a:prstGeom>
        <a:solidFill>
          <a:srgbClr val="FCB8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Relapse</a:t>
          </a:r>
        </a:p>
      </dsp:txBody>
      <dsp:txXfrm>
        <a:off x="4982923" y="123607"/>
        <a:ext cx="711742" cy="474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23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2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3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22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41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450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591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68b6b8ed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68b6b8ed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68b6b8ed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68b6b8ed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75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8b6b8ed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8b6b8ed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8b6b8ed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8b6b8ed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36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8b6b8ed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8b6b8ed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45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8b6b8ed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8b6b8ed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5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75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2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8b6b8e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8b6b8e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04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6C6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320175"/>
            <a:ext cx="8520600" cy="2477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5200"/>
              <a:buNone/>
              <a:defRPr sz="5200">
                <a:solidFill>
                  <a:srgbClr val="B9D9EC"/>
                </a:solidFill>
                <a:latin typeface="Avenir Next Demi Bold" panose="020B0703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  <a:latin typeface="Avenir Next Demi Bold" panose="020B0703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014475"/>
            <a:ext cx="2836504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94550"/>
            <a:ext cx="8520600" cy="269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C69"/>
              </a:buClr>
              <a:buSzPts val="5200"/>
              <a:buNone/>
              <a:defRPr sz="5200">
                <a:solidFill>
                  <a:srgbClr val="006C69"/>
                </a:solidFill>
                <a:latin typeface="Avenir Next Demi Bold" panose="020B0703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014475"/>
            <a:ext cx="2836504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1750" y="216422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Title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950" y="4099147"/>
            <a:ext cx="2160549" cy="60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C69"/>
              </a:buClr>
              <a:buSzPts val="4800"/>
              <a:buNone/>
              <a:defRPr sz="4800">
                <a:solidFill>
                  <a:srgbClr val="006C69"/>
                </a:solidFill>
                <a:latin typeface="Avenir Next Demi Bold" panose="020B0703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venir Next" panose="020B05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 Semibold"/>
              <a:buChar char="○"/>
              <a:defRPr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Avenir Next Demi Bold" panose="020B0703020202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Demi Bold" panose="020B0703020202020204" pitchFamily="34" charset="0"/>
          <a:ea typeface="Avenir Next Demi Bold" panose="020B0703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Demi Bold" panose="020B0703020202020204" pitchFamily="34" charset="0"/>
          <a:ea typeface="Avenir Next Demi Bold" panose="020B0703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ctrTitle"/>
          </p:nvPr>
        </p:nvSpPr>
        <p:spPr>
          <a:xfrm>
            <a:off x="311700" y="320175"/>
            <a:ext cx="8520600" cy="24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9D9EC"/>
                </a:solidFill>
                <a:sym typeface="Proxima Nova"/>
              </a:rPr>
              <a:t>Does TDM Really Work?</a:t>
            </a:r>
            <a:endParaRPr b="1" dirty="0">
              <a:solidFill>
                <a:srgbClr val="B9D9EC"/>
              </a:solidFill>
              <a:sym typeface="Proxima Nova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sym typeface="Proxima Nova"/>
              </a:rPr>
              <a:t>Measuring the effect on VMT</a:t>
            </a:r>
            <a:endParaRPr dirty="0">
              <a:solidFill>
                <a:srgbClr val="FFFFFF"/>
              </a:solidFill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728900245"/>
              </p:ext>
            </p:extLst>
          </p:nvPr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Subsidies?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6254AB-8F16-490A-AA4E-A934E16CA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470929"/>
              </p:ext>
            </p:extLst>
          </p:nvPr>
        </p:nvGraphicFramePr>
        <p:xfrm>
          <a:off x="2964723" y="430899"/>
          <a:ext cx="5862601" cy="445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89063AB-1305-443D-BC2C-C31A2B864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49" t="72882" r="64016" b="21071"/>
          <a:stretch/>
        </p:blipFill>
        <p:spPr>
          <a:xfrm>
            <a:off x="4075200" y="4388399"/>
            <a:ext cx="3405600" cy="5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Subsidies?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BACC9C-1C1B-471F-BF26-01F24E51C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974915"/>
              </p:ext>
            </p:extLst>
          </p:nvPr>
        </p:nvGraphicFramePr>
        <p:xfrm>
          <a:off x="2969625" y="430900"/>
          <a:ext cx="5862600" cy="44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613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Subsidies?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442136-0313-4388-A321-46E8B4554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902408"/>
              </p:ext>
            </p:extLst>
          </p:nvPr>
        </p:nvGraphicFramePr>
        <p:xfrm>
          <a:off x="2969625" y="430899"/>
          <a:ext cx="2934376" cy="42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FB5913-FA2B-4018-81EF-1171F7FBF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6297"/>
              </p:ext>
            </p:extLst>
          </p:nvPr>
        </p:nvGraphicFramePr>
        <p:xfrm>
          <a:off x="5904000" y="440575"/>
          <a:ext cx="2928225" cy="42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974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1033301255"/>
              </p:ext>
            </p:extLst>
          </p:nvPr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Amenities?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1E3BF5-AF09-4498-9169-7E3C703B8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302346"/>
              </p:ext>
            </p:extLst>
          </p:nvPr>
        </p:nvGraphicFramePr>
        <p:xfrm>
          <a:off x="2969625" y="440574"/>
          <a:ext cx="5862600" cy="429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51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3274407442"/>
              </p:ext>
            </p:extLst>
          </p:nvPr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Amenities?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263F8E-9FF7-402B-A4D7-8A43F3E69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515518"/>
              </p:ext>
            </p:extLst>
          </p:nvPr>
        </p:nvGraphicFramePr>
        <p:xfrm>
          <a:off x="2969624" y="430900"/>
          <a:ext cx="5862600" cy="42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89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3529684605"/>
              </p:ext>
            </p:extLst>
          </p:nvPr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Amenities?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DF851D-C56C-4B9F-997D-13A4B0F7D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025095"/>
              </p:ext>
            </p:extLst>
          </p:nvPr>
        </p:nvGraphicFramePr>
        <p:xfrm>
          <a:off x="2969623" y="440575"/>
          <a:ext cx="5862601" cy="42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46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1864581898"/>
              </p:ext>
            </p:extLst>
          </p:nvPr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Amenities?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79C4A8-7B56-4AC8-BB3A-28921F53D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459549"/>
              </p:ext>
            </p:extLst>
          </p:nvPr>
        </p:nvGraphicFramePr>
        <p:xfrm>
          <a:off x="2969624" y="430899"/>
          <a:ext cx="2928225" cy="42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504140-5A1C-4EE0-8556-AA09A4FCC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522196"/>
              </p:ext>
            </p:extLst>
          </p:nvPr>
        </p:nvGraphicFramePr>
        <p:xfrm>
          <a:off x="5897849" y="430897"/>
          <a:ext cx="2928225" cy="428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758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4294967295"/>
          </p:nvPr>
        </p:nvSpPr>
        <p:spPr>
          <a:xfrm>
            <a:off x="311700" y="1127000"/>
            <a:ext cx="8520600" cy="3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US" sz="3200" b="0" dirty="0">
                <a:solidFill>
                  <a:srgbClr val="434343"/>
                </a:solidFill>
                <a:latin typeface="Avenir Next" panose="020B0503020202020204" pitchFamily="34" charset="0"/>
              </a:rPr>
              <a:t>Develop Sampling Plan</a:t>
            </a:r>
            <a:r>
              <a:rPr lang="en" sz="3200" b="0" dirty="0">
                <a:solidFill>
                  <a:srgbClr val="434343"/>
                </a:solidFill>
                <a:latin typeface="Avenir Next" panose="020B0503020202020204" pitchFamily="34" charset="0"/>
              </a:rPr>
              <a:t>: </a:t>
            </a:r>
            <a:r>
              <a:rPr lang="en-US" sz="3200" dirty="0">
                <a:solidFill>
                  <a:srgbClr val="434343"/>
                </a:solidFill>
                <a:latin typeface="Avenir Next" panose="020B0503020202020204" pitchFamily="34" charset="0"/>
              </a:rPr>
              <a:t>Summer 2019</a:t>
            </a:r>
            <a:endParaRPr sz="3200" dirty="0">
              <a:solidFill>
                <a:srgbClr val="434343"/>
              </a:solidFill>
              <a:latin typeface="Avenir Next" panose="020B0503020202020204" pitchFamily="34" charset="0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US" sz="3200" b="0" dirty="0">
                <a:solidFill>
                  <a:srgbClr val="434343"/>
                </a:solidFill>
                <a:latin typeface="Avenir Next" panose="020B0503020202020204" pitchFamily="34" charset="0"/>
              </a:rPr>
              <a:t>Data Collection and Processing</a:t>
            </a:r>
            <a:r>
              <a:rPr lang="en" sz="3200" b="0" dirty="0">
                <a:solidFill>
                  <a:srgbClr val="434343"/>
                </a:solidFill>
                <a:latin typeface="Avenir Next" panose="020B0503020202020204" pitchFamily="34" charset="0"/>
              </a:rPr>
              <a:t>: </a:t>
            </a:r>
            <a:r>
              <a:rPr lang="en-US" sz="3200" dirty="0">
                <a:solidFill>
                  <a:srgbClr val="434343"/>
                </a:solidFill>
                <a:latin typeface="Avenir Next" panose="020B0503020202020204" pitchFamily="34" charset="0"/>
              </a:rPr>
              <a:t>Fall 2019</a:t>
            </a:r>
            <a:endParaRPr sz="3200" dirty="0">
              <a:solidFill>
                <a:srgbClr val="434343"/>
              </a:solidFill>
              <a:latin typeface="Avenir Next" panose="020B0503020202020204" pitchFamily="34" charset="0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3600"/>
              <a:buAutoNum type="arabicPeriod"/>
            </a:pPr>
            <a:r>
              <a:rPr lang="en-US" sz="3200" b="0" dirty="0">
                <a:solidFill>
                  <a:srgbClr val="434343"/>
                </a:solidFill>
                <a:latin typeface="Avenir Next" panose="020B0503020202020204" pitchFamily="34" charset="0"/>
              </a:rPr>
              <a:t>Analysis and VMT Estimation</a:t>
            </a:r>
            <a:r>
              <a:rPr lang="en-US" sz="3200" b="0">
                <a:solidFill>
                  <a:srgbClr val="434343"/>
                </a:solidFill>
                <a:latin typeface="Avenir Next" panose="020B0503020202020204" pitchFamily="34" charset="0"/>
              </a:rPr>
              <a:t>: </a:t>
            </a:r>
            <a:r>
              <a:rPr lang="en-US" sz="3200">
                <a:solidFill>
                  <a:srgbClr val="434343"/>
                </a:solidFill>
                <a:latin typeface="Avenir Next" panose="020B0503020202020204" pitchFamily="34" charset="0"/>
              </a:rPr>
              <a:t>Spring 2020</a:t>
            </a:r>
            <a:endParaRPr lang="en-US" sz="3200" dirty="0">
              <a:solidFill>
                <a:srgbClr val="434343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68" name="Google Shape;68;p15"/>
          <p:cNvGraphicFramePr/>
          <p:nvPr>
            <p:extLst>
              <p:ext uri="{D42A27DB-BD31-4B8C-83A1-F6EECF244321}">
                <p14:modId xmlns:p14="http://schemas.microsoft.com/office/powerpoint/2010/main" val="1184517689"/>
              </p:ext>
            </p:extLst>
          </p:nvPr>
        </p:nvGraphicFramePr>
        <p:xfrm>
          <a:off x="311700" y="212550"/>
          <a:ext cx="6200300" cy="60957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62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Next steps / schedule</a:t>
                      </a:r>
                      <a:endParaRPr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>
            <a:spLocks noGrp="1"/>
          </p:cNvSpPr>
          <p:nvPr>
            <p:ph type="ctrTitle"/>
          </p:nvPr>
        </p:nvSpPr>
        <p:spPr>
          <a:xfrm>
            <a:off x="311700" y="320175"/>
            <a:ext cx="8520600" cy="24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9D9EC"/>
                </a:solidFill>
                <a:sym typeface="Proxima Nova"/>
              </a:rPr>
              <a:t>Thank you.</a:t>
            </a:r>
            <a:br>
              <a:rPr lang="en" b="1" dirty="0">
                <a:solidFill>
                  <a:srgbClr val="B9D9EC"/>
                </a:solidFill>
                <a:sym typeface="Proxima Nova"/>
              </a:rPr>
            </a:br>
            <a:r>
              <a:rPr lang="en" b="1" dirty="0">
                <a:solidFill>
                  <a:srgbClr val="B9D9EC"/>
                </a:solidFill>
                <a:sym typeface="Proxima Nova"/>
              </a:rPr>
              <a:t>Any Questions?</a:t>
            </a:r>
            <a:endParaRPr b="1" dirty="0">
              <a:solidFill>
                <a:srgbClr val="B9D9EC"/>
              </a:solidFill>
              <a:sym typeface="Proxima Nova"/>
            </a:endParaRPr>
          </a:p>
        </p:txBody>
      </p:sp>
      <p:sp>
        <p:nvSpPr>
          <p:cNvPr id="266" name="Google Shape;266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FF"/>
                </a:solidFill>
                <a:sym typeface="Proxima Nova"/>
              </a:rPr>
              <a:t>drew.cooper</a:t>
            </a:r>
            <a:r>
              <a:rPr lang="en-US" dirty="0">
                <a:solidFill>
                  <a:srgbClr val="FFFFFF"/>
                </a:solidFill>
                <a:sym typeface="Proxima Nova"/>
              </a:rPr>
              <a:t>@</a:t>
            </a:r>
            <a:r>
              <a:rPr lang="en" dirty="0">
                <a:solidFill>
                  <a:srgbClr val="FFFFFF"/>
                </a:solidFill>
                <a:sym typeface="Proxima Nova"/>
              </a:rPr>
              <a:t>sfcta.org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-56844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rgbClr val="434343"/>
                </a:solidFill>
                <a:latin typeface="Avenir Next Demi Bold" panose="020B0703020202020204" pitchFamily="34" charset="0"/>
                <a:ea typeface="Proxima Nova"/>
                <a:cs typeface="Proxima Nova"/>
                <a:sym typeface="Proxima Nova"/>
              </a:rPr>
              <a:t>San Francisco’s TDM Ordinance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rgbClr val="434343"/>
                </a:solidFill>
                <a:latin typeface="Avenir Next Demi Bold" panose="020B0703020202020204" pitchFamily="34" charset="0"/>
                <a:ea typeface="Proxima Nova"/>
                <a:cs typeface="Proxima Nova"/>
                <a:sym typeface="Proxima Nova"/>
              </a:rPr>
              <a:t>VMT analysis in CEQA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rgbClr val="434343"/>
                </a:solidFill>
                <a:latin typeface="Avenir Next Demi Bold" panose="020B0703020202020204" pitchFamily="34" charset="0"/>
                <a:ea typeface="Proxima Nova"/>
                <a:cs typeface="Proxima Nova"/>
                <a:sym typeface="Proxima Nova"/>
              </a:rPr>
              <a:t>Existing research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2044819935"/>
              </p:ext>
            </p:extLst>
          </p:nvPr>
        </p:nvGraphicFramePr>
        <p:xfrm>
          <a:off x="311700" y="430900"/>
          <a:ext cx="2253800" cy="6400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Background</a:t>
                      </a:r>
                      <a:endParaRPr sz="1200" b="1" dirty="0"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FE5C0A-6487-42B7-903D-B8E600C0E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00030"/>
              </p:ext>
            </p:extLst>
          </p:nvPr>
        </p:nvGraphicFramePr>
        <p:xfrm>
          <a:off x="2969625" y="2624083"/>
          <a:ext cx="5932637" cy="72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E45066-A68C-4C7F-8CC7-3BE70918E530}"/>
              </a:ext>
            </a:extLst>
          </p:cNvPr>
          <p:cNvSpPr txBox="1"/>
          <p:nvPr/>
        </p:nvSpPr>
        <p:spPr>
          <a:xfrm>
            <a:off x="2969625" y="2519417"/>
            <a:ext cx="202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Transtheoretical model</a:t>
            </a:r>
          </a:p>
        </p:txBody>
      </p:sp>
      <p:pic>
        <p:nvPicPr>
          <p:cNvPr id="5" name="Graphic 4" descr="Cycling">
            <a:extLst>
              <a:ext uri="{FF2B5EF4-FFF2-40B4-BE49-F238E27FC236}">
                <a16:creationId xmlns:a16="http://schemas.microsoft.com/office/drawing/2014/main" id="{44B3D178-5F4B-465D-A7B2-01AABCBD0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2372" y="3418956"/>
            <a:ext cx="914400" cy="914400"/>
          </a:xfrm>
          <a:prstGeom prst="rect">
            <a:avLst/>
          </a:prstGeom>
        </p:spPr>
      </p:pic>
      <p:pic>
        <p:nvPicPr>
          <p:cNvPr id="7" name="Graphic 6" descr="Briefcase">
            <a:extLst>
              <a:ext uri="{FF2B5EF4-FFF2-40B4-BE49-F238E27FC236}">
                <a16:creationId xmlns:a16="http://schemas.microsoft.com/office/drawing/2014/main" id="{34DD6AE4-D1A1-4DCC-9405-382AA76FB5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6056" y="352644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815609-EB65-4D39-B49C-5C71AE5C4F6B}"/>
              </a:ext>
            </a:extLst>
          </p:cNvPr>
          <p:cNvSpPr txBox="1"/>
          <p:nvPr/>
        </p:nvSpPr>
        <p:spPr>
          <a:xfrm>
            <a:off x="2969624" y="4226545"/>
            <a:ext cx="202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Bike mode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6F156-321D-4E5E-B713-FF35C99B5384}"/>
              </a:ext>
            </a:extLst>
          </p:cNvPr>
          <p:cNvSpPr txBox="1"/>
          <p:nvPr/>
        </p:nvSpPr>
        <p:spPr>
          <a:xfrm>
            <a:off x="6010426" y="4312349"/>
            <a:ext cx="202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Commute mode share</a:t>
            </a:r>
          </a:p>
        </p:txBody>
      </p:sp>
    </p:spTree>
    <p:extLst>
      <p:ext uri="{BB962C8B-B14F-4D97-AF65-F5344CB8AC3E}">
        <p14:creationId xmlns:p14="http://schemas.microsoft.com/office/powerpoint/2010/main" val="41413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Identify strategies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Select sample buildings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Collect travel data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Collect TDM data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Analyze!</a:t>
            </a:r>
            <a:endParaRPr lang="en-US" sz="2800" dirty="0">
              <a:solidFill>
                <a:srgbClr val="434343"/>
              </a:solidFill>
              <a:latin typeface="Avenir Next Demi Bold" panose="020B0703020202020204" pitchFamily="34" charset="0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sz="2800" dirty="0">
              <a:solidFill>
                <a:srgbClr val="434343"/>
              </a:solidFill>
              <a:latin typeface="Avenir Next Demi Bold" panose="020B0703020202020204" pitchFamily="34" charset="0"/>
              <a:sym typeface="Proxima Nov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48624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34343"/>
              </a:solidFill>
              <a:latin typeface="Avenir Next Demi Bold" panose="020B0703020202020204" pitchFamily="34" charset="0"/>
              <a:sym typeface="Proxima Nova"/>
            </a:endParaRPr>
          </a:p>
        </p:txBody>
      </p:sp>
      <p:graphicFrame>
        <p:nvGraphicFramePr>
          <p:cNvPr id="62" name="Google Shape;62;p14"/>
          <p:cNvGraphicFramePr/>
          <p:nvPr>
            <p:extLst>
              <p:ext uri="{D42A27DB-BD31-4B8C-83A1-F6EECF244321}">
                <p14:modId xmlns:p14="http://schemas.microsoft.com/office/powerpoint/2010/main" val="32656626"/>
              </p:ext>
            </p:extLst>
          </p:nvPr>
        </p:nvGraphicFramePr>
        <p:xfrm>
          <a:off x="311700" y="212550"/>
          <a:ext cx="6200300" cy="60957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62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Methodology</a:t>
                      </a:r>
                      <a:endParaRPr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845568-23F7-4A53-A65A-E94E60630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2222" r="3313" b="24445"/>
          <a:stretch/>
        </p:blipFill>
        <p:spPr>
          <a:xfrm>
            <a:off x="4862400" y="1139317"/>
            <a:ext cx="3614928" cy="3674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TDM Strategies: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Parking supply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Parking unbundling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Sampling: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Buildings of different sizes, ages, locations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With and with out parking strategies</a:t>
            </a:r>
            <a:endParaRPr sz="2400" dirty="0">
              <a:solidFill>
                <a:srgbClr val="434343"/>
              </a:solidFill>
              <a:latin typeface="Avenir Next Demi Bold" panose="020B0703020202020204" pitchFamily="34" charset="0"/>
              <a:sym typeface="Proxima Nov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48624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34343"/>
              </a:solidFill>
              <a:latin typeface="Avenir Next Demi Bold" panose="020B0703020202020204" pitchFamily="34" charset="0"/>
              <a:sym typeface="Proxima Nova"/>
            </a:endParaRPr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311700" y="212550"/>
          <a:ext cx="6200300" cy="60957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62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Methodology</a:t>
                      </a:r>
                      <a:endParaRPr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F762499-79B6-4411-810F-18EEC8463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r="9400"/>
          <a:stretch/>
        </p:blipFill>
        <p:spPr>
          <a:xfrm>
            <a:off x="4180950" y="1152475"/>
            <a:ext cx="4555200" cy="341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59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Collect travel data: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Recruit survey participants from buildings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Participants complete app-based 7-day travel diary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48624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34343"/>
              </a:solidFill>
              <a:latin typeface="Avenir Next Demi Bold" panose="020B0703020202020204" pitchFamily="34" charset="0"/>
              <a:sym typeface="Proxima Nova"/>
            </a:endParaRPr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311700" y="212550"/>
          <a:ext cx="6200300" cy="60957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62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Methodology</a:t>
                      </a:r>
                      <a:endParaRPr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DCF89D-F7D6-4F44-BD8F-66FC5B33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29" y="957072"/>
            <a:ext cx="1876271" cy="36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8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Collect TDM data: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</a:rPr>
              <a:t>Through the survey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2400" dirty="0">
                <a:solidFill>
                  <a:srgbClr val="434343"/>
                </a:solidFill>
                <a:latin typeface="Avenir Next Demi Bold" panose="020B0703020202020204" pitchFamily="34" charset="0"/>
                <a:sym typeface="Proxima Nova"/>
              </a:rPr>
              <a:t>At selected buildings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4862400" y="1152475"/>
            <a:ext cx="396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34343"/>
              </a:solidFill>
              <a:latin typeface="Avenir Next Demi Bold" panose="020B0703020202020204" pitchFamily="34" charset="0"/>
              <a:sym typeface="Proxima Nova"/>
            </a:endParaRPr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311700" y="212550"/>
          <a:ext cx="6200300" cy="60957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62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Methodology</a:t>
                      </a:r>
                      <a:endParaRPr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DCF89D-F7D6-4F44-BD8F-66FC5B33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29" y="957072"/>
            <a:ext cx="1876271" cy="36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0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3182527804"/>
              </p:ext>
            </p:extLst>
          </p:nvPr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Participated?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Census and Survey Distributions by Income</a:t>
                      </a:r>
                      <a:endParaRPr lang="en-US" sz="1200" b="1" dirty="0"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8B5481-BFE6-4B1E-93C0-592434991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210362"/>
              </p:ext>
            </p:extLst>
          </p:nvPr>
        </p:nvGraphicFramePr>
        <p:xfrm>
          <a:off x="2969625" y="430899"/>
          <a:ext cx="2934376" cy="42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B76094-CF48-46D2-87D3-B2293E4A4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209319"/>
              </p:ext>
            </p:extLst>
          </p:nvPr>
        </p:nvGraphicFramePr>
        <p:xfrm>
          <a:off x="5897847" y="430898"/>
          <a:ext cx="2934377" cy="42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535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4134225558"/>
              </p:ext>
            </p:extLst>
          </p:nvPr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Participated?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Census and Survey Distributions by Age</a:t>
                      </a:r>
                      <a:endParaRPr sz="1200" b="1" dirty="0">
                        <a:latin typeface="Avenir Next Demi Bold" panose="020B0703020202020204" pitchFamily="34" charset="0"/>
                      </a:endParaRP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EC4E88-C37E-48BF-8D18-5CBF6697B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273027"/>
              </p:ext>
            </p:extLst>
          </p:nvPr>
        </p:nvGraphicFramePr>
        <p:xfrm>
          <a:off x="2969624" y="430899"/>
          <a:ext cx="2934376" cy="42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C225A5-21AC-4A87-B0C0-DD88CD6B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82428"/>
              </p:ext>
            </p:extLst>
          </p:nvPr>
        </p:nvGraphicFramePr>
        <p:xfrm>
          <a:off x="5897847" y="430897"/>
          <a:ext cx="2934377" cy="428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331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69625" y="216425"/>
            <a:ext cx="58626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434343"/>
              </a:solidFill>
              <a:latin typeface="Avenir Next Demi Bold" panose="020B0703020202020204" pitchFamily="34" charset="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5" name="Google Shape;55;p13"/>
          <p:cNvGraphicFramePr/>
          <p:nvPr/>
        </p:nvGraphicFramePr>
        <p:xfrm>
          <a:off x="311700" y="430900"/>
          <a:ext cx="2253800" cy="3078460"/>
        </p:xfrm>
        <a:graphic>
          <a:graphicData uri="http://schemas.openxmlformats.org/drawingml/2006/table">
            <a:tbl>
              <a:tblPr>
                <a:noFill/>
                <a:tableStyleId>{C4C4D5C3-B5E9-4149-8B10-166D08AB0DC8}</a:tableStyleId>
              </a:tblPr>
              <a:tblGrid>
                <a:gridCol w="22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A0D0CB"/>
                          </a:solidFill>
                          <a:latin typeface="Avenir Next Demi Bold" panose="020B0703020202020204" pitchFamily="34" charset="0"/>
                          <a:ea typeface="Proxima Nova"/>
                          <a:cs typeface="Proxima Nova"/>
                          <a:sym typeface="Proxima Nova"/>
                        </a:rPr>
                        <a:t>Preliminary Analysis</a:t>
                      </a:r>
                      <a:endParaRPr lang="en-US" sz="2400" b="1" dirty="0">
                        <a:solidFill>
                          <a:srgbClr val="A0D0CB"/>
                        </a:solidFill>
                        <a:latin typeface="Avenir Next Demi Bold" panose="020B0703020202020204" pitchFamily="34" charset="0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Who has access to TDM Subsidies?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dirty="0">
                        <a:solidFill>
                          <a:srgbClr val="006C69"/>
                        </a:solidFill>
                        <a:latin typeface="Avenir Next Demi Bold" panose="020B0703020202020204" pitchFamily="34" charset="0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6C69"/>
                          </a:solidFill>
                          <a:latin typeface="Avenir Next Demi Bold" panose="020B0703020202020204" pitchFamily="34" charset="0"/>
                          <a:sym typeface="Proxima Nova"/>
                        </a:rPr>
                        <a:t>And who uses them?</a:t>
                      </a:r>
                    </a:p>
                  </a:txBody>
                  <a:tcPr marL="91425" marR="91425" marT="9142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B9D9E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1E3BF5-AF09-4498-9169-7E3C703B8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93707"/>
              </p:ext>
            </p:extLst>
          </p:nvPr>
        </p:nvGraphicFramePr>
        <p:xfrm>
          <a:off x="2969625" y="440574"/>
          <a:ext cx="5862600" cy="429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7233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 Slide Template" id="{19681881-A3B6-4F96-9C02-2F77D00E6C4D}" vid="{DFFDC5D7-9310-4520-8374-98FAF1FF337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 Presentation Template</Template>
  <TotalTime>2912</TotalTime>
  <Words>358</Words>
  <Application>Microsoft Office PowerPoint</Application>
  <PresentationFormat>On-screen Show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Proxima Nova Semibold</vt:lpstr>
      <vt:lpstr>Proxima Nova</vt:lpstr>
      <vt:lpstr>Avenir Next Demi Bold</vt:lpstr>
      <vt:lpstr>Avenir Next</vt:lpstr>
      <vt:lpstr>Arial</vt:lpstr>
      <vt:lpstr>Simple Light</vt:lpstr>
      <vt:lpstr>Does TDM Really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Joe Castiglione</dc:creator>
  <cp:lastModifiedBy>Steven Cooper</cp:lastModifiedBy>
  <cp:revision>36</cp:revision>
  <dcterms:created xsi:type="dcterms:W3CDTF">2019-04-23T21:22:28Z</dcterms:created>
  <dcterms:modified xsi:type="dcterms:W3CDTF">2019-06-06T19:21:55Z</dcterms:modified>
</cp:coreProperties>
</file>